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91" r:id="rId5"/>
    <p:sldId id="357" r:id="rId6"/>
    <p:sldId id="295" r:id="rId7"/>
    <p:sldId id="304" r:id="rId8"/>
    <p:sldId id="375" r:id="rId9"/>
    <p:sldId id="359" r:id="rId10"/>
    <p:sldId id="361" r:id="rId11"/>
    <p:sldId id="360" r:id="rId12"/>
    <p:sldId id="368" r:id="rId13"/>
    <p:sldId id="370" r:id="rId14"/>
    <p:sldId id="371" r:id="rId15"/>
    <p:sldId id="351" r:id="rId16"/>
    <p:sldId id="318" r:id="rId17"/>
    <p:sldId id="306" r:id="rId18"/>
    <p:sldId id="376" r:id="rId19"/>
    <p:sldId id="355" r:id="rId20"/>
    <p:sldId id="378" r:id="rId21"/>
    <p:sldId id="372" r:id="rId22"/>
    <p:sldId id="363" r:id="rId23"/>
    <p:sldId id="365" r:id="rId24"/>
    <p:sldId id="364" r:id="rId25"/>
    <p:sldId id="323" r:id="rId26"/>
    <p:sldId id="348" r:id="rId27"/>
    <p:sldId id="356" r:id="rId28"/>
    <p:sldId id="373" r:id="rId29"/>
    <p:sldId id="311" r:id="rId30"/>
    <p:sldId id="316" r:id="rId31"/>
    <p:sldId id="374" r:id="rId32"/>
    <p:sldId id="274" r:id="rId33"/>
    <p:sldId id="377"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304340-0607-F704-E163-F849763ABC71}" name="Sophie Henkenherm" initials="SH" userId="S::Sophie.Henkenherm@toleranzraeume.org::3e69f952-ccc6-4052-9404-2936415a5fa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6C7"/>
    <a:srgbClr val="6D5BA3"/>
    <a:srgbClr val="EE795B"/>
    <a:srgbClr val="FFFFFF"/>
    <a:srgbClr val="5A7DBD"/>
    <a:srgbClr val="6A59A1"/>
    <a:srgbClr val="6A59A2"/>
    <a:srgbClr val="57B9A3"/>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9B6E51-E0CE-477B-AABB-390B1A7D6365}" v="2" dt="2023-12-05T11:22:45.3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94660"/>
  </p:normalViewPr>
  <p:slideViewPr>
    <p:cSldViewPr snapToGrid="0">
      <p:cViewPr>
        <p:scale>
          <a:sx n="150" d="100"/>
          <a:sy n="150" d="100"/>
        </p:scale>
        <p:origin x="-2226" y="-16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e Henkenherm" userId="3e69f952-ccc6-4052-9404-2936415a5fa5" providerId="ADAL" clId="{E59B6E51-E0CE-477B-AABB-390B1A7D6365}"/>
    <pc:docChg chg="undo custSel modSld">
      <pc:chgData name="Sophie Henkenherm" userId="3e69f952-ccc6-4052-9404-2936415a5fa5" providerId="ADAL" clId="{E59B6E51-E0CE-477B-AABB-390B1A7D6365}" dt="2023-12-05T12:01:06.125" v="125" actId="20577"/>
      <pc:docMkLst>
        <pc:docMk/>
      </pc:docMkLst>
      <pc:sldChg chg="modSp mod">
        <pc:chgData name="Sophie Henkenherm" userId="3e69f952-ccc6-4052-9404-2936415a5fa5" providerId="ADAL" clId="{E59B6E51-E0CE-477B-AABB-390B1A7D6365}" dt="2023-12-05T11:32:33.165" v="103" actId="20577"/>
        <pc:sldMkLst>
          <pc:docMk/>
          <pc:sldMk cId="2081504994" sldId="304"/>
        </pc:sldMkLst>
        <pc:spChg chg="mod">
          <ac:chgData name="Sophie Henkenherm" userId="3e69f952-ccc6-4052-9404-2936415a5fa5" providerId="ADAL" clId="{E59B6E51-E0CE-477B-AABB-390B1A7D6365}" dt="2023-12-05T11:32:33.165" v="103" actId="20577"/>
          <ac:spMkLst>
            <pc:docMk/>
            <pc:sldMk cId="2081504994" sldId="304"/>
            <ac:spMk id="10" creationId="{EB5BA8F2-0227-EFBA-6607-7A5AD5F90E07}"/>
          </ac:spMkLst>
        </pc:spChg>
      </pc:sldChg>
      <pc:sldChg chg="modSp mod">
        <pc:chgData name="Sophie Henkenherm" userId="3e69f952-ccc6-4052-9404-2936415a5fa5" providerId="ADAL" clId="{E59B6E51-E0CE-477B-AABB-390B1A7D6365}" dt="2023-12-05T11:55:27.079" v="117" actId="20577"/>
        <pc:sldMkLst>
          <pc:docMk/>
          <pc:sldMk cId="1136522082" sldId="355"/>
        </pc:sldMkLst>
        <pc:spChg chg="mod">
          <ac:chgData name="Sophie Henkenherm" userId="3e69f952-ccc6-4052-9404-2936415a5fa5" providerId="ADAL" clId="{E59B6E51-E0CE-477B-AABB-390B1A7D6365}" dt="2023-12-05T11:55:27.079" v="117" actId="20577"/>
          <ac:spMkLst>
            <pc:docMk/>
            <pc:sldMk cId="1136522082" sldId="355"/>
            <ac:spMk id="8" creationId="{D6A651CA-6CBE-606A-F45B-5873EEFC8286}"/>
          </ac:spMkLst>
        </pc:spChg>
      </pc:sldChg>
      <pc:sldChg chg="modSp mod">
        <pc:chgData name="Sophie Henkenherm" userId="3e69f952-ccc6-4052-9404-2936415a5fa5" providerId="ADAL" clId="{E59B6E51-E0CE-477B-AABB-390B1A7D6365}" dt="2023-12-05T12:01:06.125" v="125" actId="20577"/>
        <pc:sldMkLst>
          <pc:docMk/>
          <pc:sldMk cId="2498197804" sldId="365"/>
        </pc:sldMkLst>
        <pc:spChg chg="mod">
          <ac:chgData name="Sophie Henkenherm" userId="3e69f952-ccc6-4052-9404-2936415a5fa5" providerId="ADAL" clId="{E59B6E51-E0CE-477B-AABB-390B1A7D6365}" dt="2023-12-05T12:01:06.125" v="125" actId="20577"/>
          <ac:spMkLst>
            <pc:docMk/>
            <pc:sldMk cId="2498197804" sldId="365"/>
            <ac:spMk id="3" creationId="{DF8384E1-6722-0440-A802-4F974F1986B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23025F-AB59-4FF6-9A6C-781EAACE0ED6}" type="datetimeFigureOut">
              <a:rPr lang="de-DE" smtClean="0"/>
              <a:t>05.12.2023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149F91-DF94-453E-8001-6679A7C4F6DA}" type="slidenum">
              <a:rPr lang="de-DE" smtClean="0"/>
              <a:t>‹Nr.›</a:t>
            </a:fld>
            <a:endParaRPr lang="de-DE"/>
          </a:p>
        </p:txBody>
      </p:sp>
    </p:spTree>
    <p:extLst>
      <p:ext uri="{BB962C8B-B14F-4D97-AF65-F5344CB8AC3E}">
        <p14:creationId xmlns:p14="http://schemas.microsoft.com/office/powerpoint/2010/main" val="2974930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diesem Fall Christentum, Judentum und Islam </a:t>
            </a:r>
          </a:p>
        </p:txBody>
      </p:sp>
      <p:sp>
        <p:nvSpPr>
          <p:cNvPr id="4" name="Foliennummernplatzhalter 3"/>
          <p:cNvSpPr>
            <a:spLocks noGrp="1"/>
          </p:cNvSpPr>
          <p:nvPr>
            <p:ph type="sldNum" sz="quarter" idx="5"/>
          </p:nvPr>
        </p:nvSpPr>
        <p:spPr/>
        <p:txBody>
          <a:bodyPr/>
          <a:lstStyle/>
          <a:p>
            <a:fld id="{C1149F91-DF94-453E-8001-6679A7C4F6DA}" type="slidenum">
              <a:rPr lang="de-DE" smtClean="0"/>
              <a:t>4</a:t>
            </a:fld>
            <a:endParaRPr lang="de-DE" dirty="0"/>
          </a:p>
        </p:txBody>
      </p:sp>
    </p:spTree>
    <p:extLst>
      <p:ext uri="{BB962C8B-B14F-4D97-AF65-F5344CB8AC3E}">
        <p14:creationId xmlns:p14="http://schemas.microsoft.com/office/powerpoint/2010/main" val="2181211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27</a:t>
            </a:fld>
            <a:endParaRPr lang="de-DE"/>
          </a:p>
        </p:txBody>
      </p:sp>
    </p:spTree>
    <p:extLst>
      <p:ext uri="{BB962C8B-B14F-4D97-AF65-F5344CB8AC3E}">
        <p14:creationId xmlns:p14="http://schemas.microsoft.com/office/powerpoint/2010/main" val="2937267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Spanisch: Bienvenidos, Türkisch: </a:t>
            </a:r>
            <a:r>
              <a:rPr lang="de-DE" b="0" i="0" dirty="0" err="1">
                <a:solidFill>
                  <a:srgbClr val="040C28"/>
                </a:solidFill>
                <a:effectLst/>
                <a:latin typeface="Google Sans"/>
              </a:rPr>
              <a:t>Hoş</a:t>
            </a:r>
            <a:r>
              <a:rPr lang="de-DE" b="0" i="0" dirty="0">
                <a:solidFill>
                  <a:srgbClr val="040C28"/>
                </a:solidFill>
                <a:effectLst/>
                <a:latin typeface="Google Sans"/>
              </a:rPr>
              <a:t> </a:t>
            </a:r>
            <a:r>
              <a:rPr lang="de-DE" b="0" i="0" dirty="0" err="1">
                <a:solidFill>
                  <a:srgbClr val="040C28"/>
                </a:solidFill>
                <a:effectLst/>
                <a:latin typeface="Google Sans"/>
              </a:rPr>
              <a:t>geldiniz</a:t>
            </a:r>
            <a:r>
              <a:rPr lang="de-DE" b="0" i="0" dirty="0">
                <a:solidFill>
                  <a:srgbClr val="040C28"/>
                </a:solidFill>
                <a:effectLst/>
                <a:latin typeface="Google Sans"/>
              </a:rPr>
              <a:t>!, Polnisch: </a:t>
            </a:r>
            <a:r>
              <a:rPr lang="de-DE" b="0" i="0" dirty="0" err="1">
                <a:solidFill>
                  <a:srgbClr val="040C28"/>
                </a:solidFill>
                <a:effectLst/>
                <a:latin typeface="Google Sans"/>
              </a:rPr>
              <a:t>serdecznie</a:t>
            </a:r>
            <a:r>
              <a:rPr lang="de-DE" b="0" i="0" dirty="0">
                <a:solidFill>
                  <a:srgbClr val="040C28"/>
                </a:solidFill>
                <a:effectLst/>
                <a:latin typeface="Google Sans"/>
              </a:rPr>
              <a:t> </a:t>
            </a:r>
            <a:r>
              <a:rPr lang="de-DE" b="0" i="0" dirty="0" err="1">
                <a:solidFill>
                  <a:srgbClr val="040C28"/>
                </a:solidFill>
                <a:effectLst/>
                <a:latin typeface="Google Sans"/>
              </a:rPr>
              <a:t>witamy</a:t>
            </a:r>
            <a:r>
              <a:rPr lang="de-DE" b="0" i="0" dirty="0">
                <a:solidFill>
                  <a:srgbClr val="040C28"/>
                </a:solidFill>
                <a:effectLst/>
                <a:latin typeface="Google Sans"/>
              </a:rPr>
              <a:t>, Indonesisch: </a:t>
            </a:r>
            <a:r>
              <a:rPr lang="de-DE" b="0" i="0" dirty="0" err="1">
                <a:solidFill>
                  <a:srgbClr val="040C28"/>
                </a:solidFill>
                <a:effectLst/>
                <a:latin typeface="Google Sans"/>
              </a:rPr>
              <a:t>selamat</a:t>
            </a:r>
            <a:r>
              <a:rPr lang="de-DE" b="0" i="0" dirty="0">
                <a:solidFill>
                  <a:srgbClr val="040C28"/>
                </a:solidFill>
                <a:effectLst/>
                <a:latin typeface="Google Sans"/>
              </a:rPr>
              <a:t> </a:t>
            </a:r>
            <a:r>
              <a:rPr lang="de-DE" b="0" i="0" dirty="0" err="1">
                <a:solidFill>
                  <a:srgbClr val="040C28"/>
                </a:solidFill>
                <a:effectLst/>
                <a:latin typeface="Google Sans"/>
              </a:rPr>
              <a:t>datang</a:t>
            </a:r>
            <a:r>
              <a:rPr lang="de-DE" b="0" i="0" dirty="0">
                <a:solidFill>
                  <a:srgbClr val="040C28"/>
                </a:solidFill>
                <a:effectLst/>
                <a:latin typeface="Google Sans"/>
              </a:rPr>
              <a:t> </a:t>
            </a:r>
            <a:r>
              <a:rPr lang="de-DE" b="0" i="0" dirty="0" err="1">
                <a:solidFill>
                  <a:srgbClr val="040C28"/>
                </a:solidFill>
                <a:effectLst/>
                <a:latin typeface="Google Sans"/>
              </a:rPr>
              <a:t>dengan</a:t>
            </a:r>
            <a:r>
              <a:rPr lang="de-DE" b="0" i="0" dirty="0">
                <a:solidFill>
                  <a:srgbClr val="040C28"/>
                </a:solidFill>
                <a:effectLst/>
                <a:latin typeface="Google Sans"/>
              </a:rPr>
              <a:t> </a:t>
            </a:r>
            <a:r>
              <a:rPr lang="de-DE" b="0" i="0" dirty="0" err="1">
                <a:solidFill>
                  <a:srgbClr val="040C28"/>
                </a:solidFill>
                <a:effectLst/>
                <a:latin typeface="Google Sans"/>
              </a:rPr>
              <a:t>hangat</a:t>
            </a:r>
            <a:r>
              <a:rPr lang="de-DE" b="0" i="0" dirty="0">
                <a:solidFill>
                  <a:srgbClr val="040C28"/>
                </a:solidFill>
                <a:effectLst/>
                <a:latin typeface="Google Sans"/>
              </a:rPr>
              <a:t>, Portugiesisch: </a:t>
            </a:r>
            <a:r>
              <a:rPr lang="de-DE" b="0" i="0" dirty="0" err="1">
                <a:solidFill>
                  <a:srgbClr val="040C28"/>
                </a:solidFill>
                <a:effectLst/>
                <a:latin typeface="Google Sans"/>
              </a:rPr>
              <a:t>bem-vindo</a:t>
            </a:r>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29</a:t>
            </a:fld>
            <a:endParaRPr lang="de-DE"/>
          </a:p>
        </p:txBody>
      </p:sp>
    </p:spTree>
    <p:extLst>
      <p:ext uri="{BB962C8B-B14F-4D97-AF65-F5344CB8AC3E}">
        <p14:creationId xmlns:p14="http://schemas.microsoft.com/office/powerpoint/2010/main" val="2834499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7</a:t>
            </a:fld>
            <a:endParaRPr lang="de-DE" dirty="0"/>
          </a:p>
        </p:txBody>
      </p:sp>
    </p:spTree>
    <p:extLst>
      <p:ext uri="{BB962C8B-B14F-4D97-AF65-F5344CB8AC3E}">
        <p14:creationId xmlns:p14="http://schemas.microsoft.com/office/powerpoint/2010/main" val="884159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https://www.humanrights.ch/de/ipf/grundlagen/durchsetzungsmechanismen/internationale-strafgerichte/internationaler-strafgerichtshof/</a:t>
            </a:r>
          </a:p>
        </p:txBody>
      </p:sp>
      <p:sp>
        <p:nvSpPr>
          <p:cNvPr id="4" name="Foliennummernplatzhalter 3"/>
          <p:cNvSpPr>
            <a:spLocks noGrp="1"/>
          </p:cNvSpPr>
          <p:nvPr>
            <p:ph type="sldNum" sz="quarter" idx="5"/>
          </p:nvPr>
        </p:nvSpPr>
        <p:spPr/>
        <p:txBody>
          <a:bodyPr/>
          <a:lstStyle/>
          <a:p>
            <a:fld id="{C1149F91-DF94-453E-8001-6679A7C4F6DA}" type="slidenum">
              <a:rPr lang="de-DE" smtClean="0"/>
              <a:t>10</a:t>
            </a:fld>
            <a:endParaRPr lang="de-DE" dirty="0"/>
          </a:p>
        </p:txBody>
      </p:sp>
    </p:spTree>
    <p:extLst>
      <p:ext uri="{BB962C8B-B14F-4D97-AF65-F5344CB8AC3E}">
        <p14:creationId xmlns:p14="http://schemas.microsoft.com/office/powerpoint/2010/main" val="3536788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15</a:t>
            </a:fld>
            <a:endParaRPr lang="de-DE" dirty="0"/>
          </a:p>
        </p:txBody>
      </p:sp>
    </p:spTree>
    <p:extLst>
      <p:ext uri="{BB962C8B-B14F-4D97-AF65-F5344CB8AC3E}">
        <p14:creationId xmlns:p14="http://schemas.microsoft.com/office/powerpoint/2010/main" val="4175004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16</a:t>
            </a:fld>
            <a:endParaRPr lang="de-DE" dirty="0"/>
          </a:p>
        </p:txBody>
      </p:sp>
    </p:spTree>
    <p:extLst>
      <p:ext uri="{BB962C8B-B14F-4D97-AF65-F5344CB8AC3E}">
        <p14:creationId xmlns:p14="http://schemas.microsoft.com/office/powerpoint/2010/main" val="2775432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17</a:t>
            </a:fld>
            <a:endParaRPr lang="de-DE" dirty="0"/>
          </a:p>
        </p:txBody>
      </p:sp>
    </p:spTree>
    <p:extLst>
      <p:ext uri="{BB962C8B-B14F-4D97-AF65-F5344CB8AC3E}">
        <p14:creationId xmlns:p14="http://schemas.microsoft.com/office/powerpoint/2010/main" val="3596834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49F91-DF94-453E-8001-6679A7C4F6DA}"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726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z.B.: Beteiligung an der politischen Willensbildung (Wahlen, Referenden), politische Mitbestimmung (Demonstrationen oder Bürgerinitiativen)</a:t>
            </a:r>
          </a:p>
        </p:txBody>
      </p:sp>
      <p:sp>
        <p:nvSpPr>
          <p:cNvPr id="4" name="Foliennummernplatzhalter 3"/>
          <p:cNvSpPr>
            <a:spLocks noGrp="1"/>
          </p:cNvSpPr>
          <p:nvPr>
            <p:ph type="sldNum" sz="quarter" idx="5"/>
          </p:nvPr>
        </p:nvSpPr>
        <p:spPr/>
        <p:txBody>
          <a:bodyPr/>
          <a:lstStyle/>
          <a:p>
            <a:fld id="{C1149F91-DF94-453E-8001-6679A7C4F6DA}" type="slidenum">
              <a:rPr lang="de-DE" smtClean="0"/>
              <a:t>22</a:t>
            </a:fld>
            <a:endParaRPr lang="de-DE"/>
          </a:p>
        </p:txBody>
      </p:sp>
    </p:spTree>
    <p:extLst>
      <p:ext uri="{BB962C8B-B14F-4D97-AF65-F5344CB8AC3E}">
        <p14:creationId xmlns:p14="http://schemas.microsoft.com/office/powerpoint/2010/main" val="1437715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24</a:t>
            </a:fld>
            <a:endParaRPr lang="de-DE"/>
          </a:p>
        </p:txBody>
      </p:sp>
    </p:spTree>
    <p:extLst>
      <p:ext uri="{BB962C8B-B14F-4D97-AF65-F5344CB8AC3E}">
        <p14:creationId xmlns:p14="http://schemas.microsoft.com/office/powerpoint/2010/main" val="400044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622AB6A-9485-6849-9244-E3C57324AA48}"/>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95E51523-7C3E-704E-AA52-01976C3AC1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DB0136D-816E-9848-87BA-65EA4498A9A1}"/>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299438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indent="-14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spTree>
    <p:extLst>
      <p:ext uri="{BB962C8B-B14F-4D97-AF65-F5344CB8AC3E}">
        <p14:creationId xmlns:p14="http://schemas.microsoft.com/office/powerpoint/2010/main" val="33623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2065284" y="697080"/>
            <a:ext cx="4953000" cy="762752"/>
          </a:xfrm>
        </p:spPr>
        <p:txBody>
          <a:bodyPr lIns="0" tIns="0" rIns="0" bIns="0" anchor="t" anchorCtr="0">
            <a:noAutofit/>
          </a:bodyPr>
          <a:lstStyle>
            <a:lvl1pPr>
              <a:lnSpc>
                <a:spcPct val="90000"/>
              </a:lnSpc>
              <a:defRPr sz="2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2065284" y="1832665"/>
            <a:ext cx="6511158" cy="3972823"/>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811519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645025"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6851650" y="728663"/>
            <a:ext cx="4645025" cy="5076825"/>
          </a:xfrm>
        </p:spPr>
        <p:txBody>
          <a:bodyPr lIns="0" tIns="0" rIns="0" bIns="0">
            <a:noAutofit/>
          </a:bodyPr>
          <a:lstStyle>
            <a:lvl1pPr indent="-14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797705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0" name="Inhaltsplatzhalter 3">
            <a:extLst>
              <a:ext uri="{FF2B5EF4-FFF2-40B4-BE49-F238E27FC236}">
                <a16:creationId xmlns:a16="http://schemas.microsoft.com/office/drawing/2014/main" id="{BCA65220-DCAC-D242-99E3-BF25AA91E3F4}"/>
              </a:ext>
            </a:extLst>
          </p:cNvPr>
          <p:cNvSpPr>
            <a:spLocks noGrp="1"/>
          </p:cNvSpPr>
          <p:nvPr>
            <p:ph sz="half" idx="14"/>
          </p:nvPr>
        </p:nvSpPr>
        <p:spPr>
          <a:xfrm>
            <a:off x="9461501" y="2349500"/>
            <a:ext cx="2035174" cy="3682270"/>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7175500" y="2349499"/>
            <a:ext cx="2035174" cy="3682271"/>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9474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0" name="Inhaltsplatzhalter 3">
            <a:extLst>
              <a:ext uri="{FF2B5EF4-FFF2-40B4-BE49-F238E27FC236}">
                <a16:creationId xmlns:a16="http://schemas.microsoft.com/office/drawing/2014/main" id="{BCA65220-DCAC-D242-99E3-BF25AA91E3F4}"/>
              </a:ext>
            </a:extLst>
          </p:cNvPr>
          <p:cNvSpPr>
            <a:spLocks noGrp="1"/>
          </p:cNvSpPr>
          <p:nvPr>
            <p:ph sz="half" idx="14"/>
          </p:nvPr>
        </p:nvSpPr>
        <p:spPr>
          <a:xfrm>
            <a:off x="9333137" y="2365541"/>
            <a:ext cx="2340000" cy="3455988"/>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6648218" y="2349499"/>
            <a:ext cx="2340000" cy="346467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Inhaltsplatzhalter 3">
            <a:extLst>
              <a:ext uri="{FF2B5EF4-FFF2-40B4-BE49-F238E27FC236}">
                <a16:creationId xmlns:a16="http://schemas.microsoft.com/office/drawing/2014/main" id="{11994BF6-74DC-AD4D-8C7A-3057AFC2BF1D}"/>
              </a:ext>
            </a:extLst>
          </p:cNvPr>
          <p:cNvSpPr>
            <a:spLocks noGrp="1"/>
          </p:cNvSpPr>
          <p:nvPr>
            <p:ph sz="half" idx="16"/>
          </p:nvPr>
        </p:nvSpPr>
        <p:spPr>
          <a:xfrm>
            <a:off x="3963299" y="2349500"/>
            <a:ext cx="2340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Inhaltsplatzhalter 3">
            <a:extLst>
              <a:ext uri="{FF2B5EF4-FFF2-40B4-BE49-F238E27FC236}">
                <a16:creationId xmlns:a16="http://schemas.microsoft.com/office/drawing/2014/main" id="{D3C5E0F8-AED7-124E-B213-9115D373614A}"/>
              </a:ext>
            </a:extLst>
          </p:cNvPr>
          <p:cNvSpPr>
            <a:spLocks noGrp="1"/>
          </p:cNvSpPr>
          <p:nvPr>
            <p:ph sz="half" idx="17"/>
          </p:nvPr>
        </p:nvSpPr>
        <p:spPr>
          <a:xfrm>
            <a:off x="1278380" y="2349499"/>
            <a:ext cx="2340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42542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8328675" y="2336045"/>
            <a:ext cx="3168000" cy="3463199"/>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Inhaltsplatzhalter 3">
            <a:extLst>
              <a:ext uri="{FF2B5EF4-FFF2-40B4-BE49-F238E27FC236}">
                <a16:creationId xmlns:a16="http://schemas.microsoft.com/office/drawing/2014/main" id="{11994BF6-74DC-AD4D-8C7A-3057AFC2BF1D}"/>
              </a:ext>
            </a:extLst>
          </p:cNvPr>
          <p:cNvSpPr>
            <a:spLocks noGrp="1"/>
          </p:cNvSpPr>
          <p:nvPr>
            <p:ph sz="half" idx="16"/>
          </p:nvPr>
        </p:nvSpPr>
        <p:spPr>
          <a:xfrm>
            <a:off x="4803527" y="2349501"/>
            <a:ext cx="3168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Inhaltsplatzhalter 3">
            <a:extLst>
              <a:ext uri="{FF2B5EF4-FFF2-40B4-BE49-F238E27FC236}">
                <a16:creationId xmlns:a16="http://schemas.microsoft.com/office/drawing/2014/main" id="{D3C5E0F8-AED7-124E-B213-9115D373614A}"/>
              </a:ext>
            </a:extLst>
          </p:cNvPr>
          <p:cNvSpPr>
            <a:spLocks noGrp="1"/>
          </p:cNvSpPr>
          <p:nvPr>
            <p:ph sz="half" idx="17"/>
          </p:nvPr>
        </p:nvSpPr>
        <p:spPr>
          <a:xfrm>
            <a:off x="1278380" y="2349499"/>
            <a:ext cx="3168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Inhaltsplatzhalter 2">
            <a:extLst>
              <a:ext uri="{FF2B5EF4-FFF2-40B4-BE49-F238E27FC236}">
                <a16:creationId xmlns:a16="http://schemas.microsoft.com/office/drawing/2014/main" id="{6F4D69BB-4775-6948-B925-941CEA2913FD}"/>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spTree>
    <p:extLst>
      <p:ext uri="{BB962C8B-B14F-4D97-AF65-F5344CB8AC3E}">
        <p14:creationId xmlns:p14="http://schemas.microsoft.com/office/powerpoint/2010/main" val="1361624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6AB59B-10F1-3649-BD9F-2B87C681E384}"/>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155AB84-3A51-434D-80D5-94E9930D65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636DE4C-98B5-DF40-82DF-6183D24230B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43D81946-6610-644A-AC8E-4CDB6EAE61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FF4D67E-4818-514B-928D-FFB162342BF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86410075-5026-1842-8ABE-BD5D3C2060FB}"/>
              </a:ext>
            </a:extLst>
          </p:cNvPr>
          <p:cNvSpPr>
            <a:spLocks noGrp="1"/>
          </p:cNvSpPr>
          <p:nvPr>
            <p:ph type="dt" sz="half" idx="10"/>
          </p:nvPr>
        </p:nvSpPr>
        <p:spPr/>
        <p:txBody>
          <a:bodyPr/>
          <a:lstStyle/>
          <a:p>
            <a:endParaRPr lang="de-DE"/>
          </a:p>
        </p:txBody>
      </p:sp>
      <p:sp>
        <p:nvSpPr>
          <p:cNvPr id="8" name="Fußzeilenplatzhalter 7">
            <a:extLst>
              <a:ext uri="{FF2B5EF4-FFF2-40B4-BE49-F238E27FC236}">
                <a16:creationId xmlns:a16="http://schemas.microsoft.com/office/drawing/2014/main" id="{5861E1BB-EE6E-2444-86AF-4920B2199A6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23A79DF5-25F8-AE46-A168-3C7D903F7A65}"/>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435699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99B804-C942-1740-982B-BB421E196FB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AB744661-5C01-5E49-9F60-82A15A1FD9EA}"/>
              </a:ext>
            </a:extLst>
          </p:cNvPr>
          <p:cNvSpPr>
            <a:spLocks noGrp="1"/>
          </p:cNvSpPr>
          <p:nvPr>
            <p:ph type="dt" sz="half" idx="10"/>
          </p:nvPr>
        </p:nvSpPr>
        <p:spPr/>
        <p:txBody>
          <a:bodyPr/>
          <a:lstStyle/>
          <a:p>
            <a:endParaRPr lang="de-DE"/>
          </a:p>
        </p:txBody>
      </p:sp>
      <p:sp>
        <p:nvSpPr>
          <p:cNvPr id="4" name="Fußzeilenplatzhalter 3">
            <a:extLst>
              <a:ext uri="{FF2B5EF4-FFF2-40B4-BE49-F238E27FC236}">
                <a16:creationId xmlns:a16="http://schemas.microsoft.com/office/drawing/2014/main" id="{85322DA2-1439-6842-8C08-C7B8C23442E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9ECCC7E-4B46-E04C-BA7A-8C8F359759DA}"/>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3571978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F0EDE3E-5A6B-FC43-BCD0-82E04FC49A19}"/>
              </a:ext>
            </a:extLst>
          </p:cNvPr>
          <p:cNvSpPr>
            <a:spLocks noGrp="1"/>
          </p:cNvSpPr>
          <p:nvPr>
            <p:ph type="dt" sz="half" idx="10"/>
          </p:nvPr>
        </p:nvSpPr>
        <p:spPr/>
        <p:txBody>
          <a:bodyPr/>
          <a:lstStyle/>
          <a:p>
            <a:endParaRPr lang="de-DE"/>
          </a:p>
        </p:txBody>
      </p:sp>
      <p:sp>
        <p:nvSpPr>
          <p:cNvPr id="3" name="Fußzeilenplatzhalter 2">
            <a:extLst>
              <a:ext uri="{FF2B5EF4-FFF2-40B4-BE49-F238E27FC236}">
                <a16:creationId xmlns:a16="http://schemas.microsoft.com/office/drawing/2014/main" id="{2395EE93-BA7B-7346-8807-F5C073AC7735}"/>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88469B8-9A3A-FD4C-91C3-01030D009C3C}"/>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35567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EF9E55-6EB4-8542-A7A4-BF062740099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4523D77-E53D-384E-B3C5-E62AF7569C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E064182-C4BA-0246-8121-8EDD5455F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6C0F04B-5D2E-B442-9854-2931B0E591F7}"/>
              </a:ext>
            </a:extLst>
          </p:cNvPr>
          <p:cNvSpPr>
            <a:spLocks noGrp="1"/>
          </p:cNvSpPr>
          <p:nvPr>
            <p:ph type="dt" sz="half" idx="10"/>
          </p:nvPr>
        </p:nvSpPr>
        <p:spPr/>
        <p:txBody>
          <a:bodyPr/>
          <a:lstStyle/>
          <a:p>
            <a:endParaRPr lang="de-DE"/>
          </a:p>
        </p:txBody>
      </p:sp>
      <p:sp>
        <p:nvSpPr>
          <p:cNvPr id="6" name="Fußzeilenplatzhalter 5">
            <a:extLst>
              <a:ext uri="{FF2B5EF4-FFF2-40B4-BE49-F238E27FC236}">
                <a16:creationId xmlns:a16="http://schemas.microsoft.com/office/drawing/2014/main" id="{C8DDF977-1BB3-9442-9C83-D7F70582456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6C5435D-761F-A24B-BAC6-1AFFE6F65408}"/>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1903761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806116" y="781803"/>
            <a:ext cx="8434137" cy="2378491"/>
          </a:xfrm>
        </p:spPr>
        <p:txBody>
          <a:bodyPr lIns="0" tIns="0" rIns="0" bIns="0" anchor="t" anchorCtr="0">
            <a:noAutofit/>
          </a:bodyPr>
          <a:lstStyle>
            <a:lvl1pPr algn="l">
              <a:defRPr sz="5000" cap="all" baseline="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839788" y="4510570"/>
            <a:ext cx="4785059" cy="468247"/>
          </a:xfrm>
        </p:spPr>
        <p:txBody>
          <a:bodyPr lIns="0" tIns="0" rIns="0" bIns="0">
            <a:normAutofit/>
          </a:bodyPr>
          <a:lstStyle>
            <a:lvl1pPr marL="0" indent="0" algn="l">
              <a:lnSpc>
                <a:spcPct val="100000"/>
              </a:lnSpc>
              <a:buNone/>
              <a:defRPr sz="18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pic>
        <p:nvPicPr>
          <p:cNvPr id="9" name="Grafik 8">
            <a:extLst>
              <a:ext uri="{FF2B5EF4-FFF2-40B4-BE49-F238E27FC236}">
                <a16:creationId xmlns:a16="http://schemas.microsoft.com/office/drawing/2014/main" id="{19FDE7F1-2E4A-ED4B-A6D2-8462F691E9EE}"/>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8" name="Fußzeilenplatzhalter 4">
            <a:extLst>
              <a:ext uri="{FF2B5EF4-FFF2-40B4-BE49-F238E27FC236}">
                <a16:creationId xmlns:a16="http://schemas.microsoft.com/office/drawing/2014/main" id="{A883BF2E-420F-4242-817A-7B4F58983936}"/>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19" name="Foliennummernplatzhalter 5">
            <a:extLst>
              <a:ext uri="{FF2B5EF4-FFF2-40B4-BE49-F238E27FC236}">
                <a16:creationId xmlns:a16="http://schemas.microsoft.com/office/drawing/2014/main" id="{DA6742DB-55DD-794F-A704-275DCF6BE098}"/>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21" name="Bildplatzhalter 20">
            <a:extLst>
              <a:ext uri="{FF2B5EF4-FFF2-40B4-BE49-F238E27FC236}">
                <a16:creationId xmlns:a16="http://schemas.microsoft.com/office/drawing/2014/main" id="{E2013BFE-E5F8-3B45-8CC7-986F3E3F4D05}"/>
              </a:ext>
            </a:extLst>
          </p:cNvPr>
          <p:cNvSpPr>
            <a:spLocks noGrp="1"/>
          </p:cNvSpPr>
          <p:nvPr>
            <p:ph type="pic" sz="quarter" idx="14"/>
          </p:nvPr>
        </p:nvSpPr>
        <p:spPr>
          <a:xfrm>
            <a:off x="6311899" y="368300"/>
            <a:ext cx="5508625" cy="5437188"/>
          </a:xfrm>
          <a:solidFill>
            <a:schemeClr val="bg2"/>
          </a:solidFill>
        </p:spPr>
        <p:txBody>
          <a:bodyPr/>
          <a:lstStyle/>
          <a:p>
            <a:endParaRPr lang="de-DE"/>
          </a:p>
        </p:txBody>
      </p:sp>
    </p:spTree>
    <p:extLst>
      <p:ext uri="{BB962C8B-B14F-4D97-AF65-F5344CB8AC3E}">
        <p14:creationId xmlns:p14="http://schemas.microsoft.com/office/powerpoint/2010/main" val="1259784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06F4B7-DDAB-4B49-B383-5DC3CCDDEFB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6BCA7448-D4B8-5040-BDB9-5C8B4AADB2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75B45EA1-10ED-764C-99FF-06D846E1E8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A335226-1B1A-0843-9A3B-EB08146747C7}"/>
              </a:ext>
            </a:extLst>
          </p:cNvPr>
          <p:cNvSpPr>
            <a:spLocks noGrp="1"/>
          </p:cNvSpPr>
          <p:nvPr>
            <p:ph type="dt" sz="half" idx="10"/>
          </p:nvPr>
        </p:nvSpPr>
        <p:spPr/>
        <p:txBody>
          <a:bodyPr/>
          <a:lstStyle/>
          <a:p>
            <a:endParaRPr lang="de-DE"/>
          </a:p>
        </p:txBody>
      </p:sp>
      <p:sp>
        <p:nvSpPr>
          <p:cNvPr id="6" name="Fußzeilenplatzhalter 5">
            <a:extLst>
              <a:ext uri="{FF2B5EF4-FFF2-40B4-BE49-F238E27FC236}">
                <a16:creationId xmlns:a16="http://schemas.microsoft.com/office/drawing/2014/main" id="{AED55462-6722-EA4C-BF23-DCE9F9FA4D5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C41FAE5-AA8E-2F44-9941-A66A879ABE69}"/>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3765691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C41F4-D9DC-7F44-9DA0-FA8BDE2F6B7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8448A49-B795-9E44-B5A1-79FFB037340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B6D5978-3E47-294A-99F9-20CB4239B0E5}"/>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C70CDE3C-A921-B44A-83A0-BC45BE26803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63910D2-F627-2C4D-B68B-DFF693661A54}"/>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795686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5B6C7BA-9465-E743-96FE-5B932B5202FE}"/>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60B7A0C-0C9D-2D4C-9A65-0282B6E8C83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4B6EDA8-9749-D84D-B976-320A4AD92E77}"/>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6CEBE198-5E61-4E4C-8B54-21B1AA8FB14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717E4DA-1D75-854B-8F44-A8668D6308B4}"/>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4236059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806116" y="781803"/>
            <a:ext cx="4785059" cy="2378491"/>
          </a:xfrm>
        </p:spPr>
        <p:txBody>
          <a:bodyPr lIns="0" tIns="0" rIns="0" bIns="0" anchor="t" anchorCtr="0">
            <a:noAutofit/>
          </a:bodyPr>
          <a:lstStyle>
            <a:lvl1pPr algn="l">
              <a:defRPr sz="5000" cap="all" baseline="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839788" y="3160294"/>
            <a:ext cx="4785059" cy="1818523"/>
          </a:xfrm>
        </p:spPr>
        <p:txBody>
          <a:bodyPr lIns="0" tIns="0" rIns="0" bIns="0">
            <a:normAutofit/>
          </a:bodyPr>
          <a:lstStyle>
            <a:lvl1pPr marL="0" indent="0" algn="l">
              <a:lnSpc>
                <a:spcPct val="100000"/>
              </a:lnSpc>
              <a:buNone/>
              <a:defRPr sz="18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pic>
        <p:nvPicPr>
          <p:cNvPr id="9" name="Grafik 8">
            <a:extLst>
              <a:ext uri="{FF2B5EF4-FFF2-40B4-BE49-F238E27FC236}">
                <a16:creationId xmlns:a16="http://schemas.microsoft.com/office/drawing/2014/main" id="{19FDE7F1-2E4A-ED4B-A6D2-8462F691E9EE}"/>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7" name="Inhaltsplatzhalter 2">
            <a:extLst>
              <a:ext uri="{FF2B5EF4-FFF2-40B4-BE49-F238E27FC236}">
                <a16:creationId xmlns:a16="http://schemas.microsoft.com/office/drawing/2014/main" id="{6A01F5C2-F5BC-E44B-8A2D-BC0118FADE0E}"/>
              </a:ext>
            </a:extLst>
          </p:cNvPr>
          <p:cNvSpPr>
            <a:spLocks noGrp="1"/>
          </p:cNvSpPr>
          <p:nvPr>
            <p:ph sz="half" idx="13"/>
          </p:nvPr>
        </p:nvSpPr>
        <p:spPr>
          <a:xfrm>
            <a:off x="6311900" y="368301"/>
            <a:ext cx="5508626" cy="5437188"/>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F35834C9-55E9-E941-8AE6-E8F61E0B987B}"/>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10" name="Foliennummernplatzhalter 5">
            <a:extLst>
              <a:ext uri="{FF2B5EF4-FFF2-40B4-BE49-F238E27FC236}">
                <a16:creationId xmlns:a16="http://schemas.microsoft.com/office/drawing/2014/main" id="{DE0ACF4D-1D39-9C45-BBA3-F8CAADB46F06}"/>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Tree>
    <p:extLst>
      <p:ext uri="{BB962C8B-B14F-4D97-AF65-F5344CB8AC3E}">
        <p14:creationId xmlns:p14="http://schemas.microsoft.com/office/powerpoint/2010/main" val="252064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6318269" y="368300"/>
            <a:ext cx="5502255" cy="5437188"/>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989988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Zwei Inhalte">
    <p:spTree>
      <p:nvGrpSpPr>
        <p:cNvPr id="1" name=""/>
        <p:cNvGrpSpPr/>
        <p:nvPr/>
      </p:nvGrpSpPr>
      <p:grpSpPr>
        <a:xfrm>
          <a:off x="0" y="0"/>
          <a:ext cx="0" cy="0"/>
          <a:chOff x="0" y="0"/>
          <a:chExt cx="0" cy="0"/>
        </a:xfrm>
      </p:grpSpPr>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6" name="Bildplatzhalter 5">
            <a:extLst>
              <a:ext uri="{FF2B5EF4-FFF2-40B4-BE49-F238E27FC236}">
                <a16:creationId xmlns:a16="http://schemas.microsoft.com/office/drawing/2014/main" id="{EF57E61C-C7BD-EA42-B258-3FEF0E4803C0}"/>
              </a:ext>
            </a:extLst>
          </p:cNvPr>
          <p:cNvSpPr>
            <a:spLocks noGrp="1"/>
          </p:cNvSpPr>
          <p:nvPr>
            <p:ph type="pic" sz="quarter" idx="17"/>
          </p:nvPr>
        </p:nvSpPr>
        <p:spPr>
          <a:xfrm>
            <a:off x="6318497" y="368300"/>
            <a:ext cx="2682875" cy="2652713"/>
          </a:xfrm>
          <a:solidFill>
            <a:schemeClr val="bg2"/>
          </a:solidFill>
        </p:spPr>
        <p:txBody>
          <a:bodyPr anchor="ctr" anchorCtr="0"/>
          <a:lstStyle>
            <a:lvl1pPr algn="ctr">
              <a:defRPr/>
            </a:lvl1pPr>
          </a:lstStyle>
          <a:p>
            <a:endParaRPr lang="de-DE"/>
          </a:p>
        </p:txBody>
      </p:sp>
      <p:sp>
        <p:nvSpPr>
          <p:cNvPr id="14" name="Bildplatzhalter 5">
            <a:extLst>
              <a:ext uri="{FF2B5EF4-FFF2-40B4-BE49-F238E27FC236}">
                <a16:creationId xmlns:a16="http://schemas.microsoft.com/office/drawing/2014/main" id="{504A8C85-B97B-F447-B09B-94928040FA34}"/>
              </a:ext>
            </a:extLst>
          </p:cNvPr>
          <p:cNvSpPr>
            <a:spLocks noGrp="1"/>
          </p:cNvSpPr>
          <p:nvPr>
            <p:ph type="pic" sz="quarter" idx="18"/>
          </p:nvPr>
        </p:nvSpPr>
        <p:spPr>
          <a:xfrm>
            <a:off x="9137419" y="368299"/>
            <a:ext cx="2682875" cy="2652713"/>
          </a:xfrm>
          <a:solidFill>
            <a:schemeClr val="bg2"/>
          </a:solidFill>
        </p:spPr>
        <p:txBody>
          <a:bodyPr anchor="ctr" anchorCtr="0"/>
          <a:lstStyle>
            <a:lvl1pPr algn="ctr">
              <a:defRPr/>
            </a:lvl1pPr>
          </a:lstStyle>
          <a:p>
            <a:endParaRPr lang="de-DE"/>
          </a:p>
        </p:txBody>
      </p:sp>
      <p:sp>
        <p:nvSpPr>
          <p:cNvPr id="15" name="Bildplatzhalter 5">
            <a:extLst>
              <a:ext uri="{FF2B5EF4-FFF2-40B4-BE49-F238E27FC236}">
                <a16:creationId xmlns:a16="http://schemas.microsoft.com/office/drawing/2014/main" id="{A4D7F9CA-F672-BD42-9B5D-DBFAF0FC79CB}"/>
              </a:ext>
            </a:extLst>
          </p:cNvPr>
          <p:cNvSpPr>
            <a:spLocks noGrp="1"/>
          </p:cNvSpPr>
          <p:nvPr>
            <p:ph type="pic" sz="quarter" idx="19"/>
          </p:nvPr>
        </p:nvSpPr>
        <p:spPr>
          <a:xfrm>
            <a:off x="6311900" y="3152775"/>
            <a:ext cx="5508393" cy="2652713"/>
          </a:xfrm>
          <a:solidFill>
            <a:schemeClr val="bg2"/>
          </a:solidFill>
        </p:spPr>
        <p:txBody>
          <a:bodyPr anchor="ctr" anchorCtr="0"/>
          <a:lstStyle>
            <a:lvl1pPr algn="ctr">
              <a:defRPr/>
            </a:lvl1pPr>
          </a:lstStyle>
          <a:p>
            <a:endParaRPr lang="de-DE"/>
          </a:p>
        </p:txBody>
      </p:sp>
      <p:sp>
        <p:nvSpPr>
          <p:cNvPr id="19" name="Bildplatzhalter 5">
            <a:extLst>
              <a:ext uri="{FF2B5EF4-FFF2-40B4-BE49-F238E27FC236}">
                <a16:creationId xmlns:a16="http://schemas.microsoft.com/office/drawing/2014/main" id="{264E96D0-7FC3-9B44-817C-727F5DF64CE3}"/>
              </a:ext>
            </a:extLst>
          </p:cNvPr>
          <p:cNvSpPr>
            <a:spLocks noGrp="1"/>
          </p:cNvSpPr>
          <p:nvPr>
            <p:ph type="pic" sz="quarter" idx="21"/>
          </p:nvPr>
        </p:nvSpPr>
        <p:spPr>
          <a:xfrm>
            <a:off x="371707" y="368300"/>
            <a:ext cx="5804146" cy="5437188"/>
          </a:xfrm>
          <a:solidFill>
            <a:schemeClr val="bg2"/>
          </a:solidFill>
        </p:spPr>
        <p:txBody>
          <a:bodyPr anchor="ctr" anchorCtr="0"/>
          <a:lstStyle>
            <a:lvl1pPr algn="ctr">
              <a:defRPr/>
            </a:lvl1pPr>
          </a:lstStyle>
          <a:p>
            <a:endParaRPr lang="de-DE" dirty="0"/>
          </a:p>
        </p:txBody>
      </p:sp>
    </p:spTree>
    <p:extLst>
      <p:ext uri="{BB962C8B-B14F-4D97-AF65-F5344CB8AC3E}">
        <p14:creationId xmlns:p14="http://schemas.microsoft.com/office/powerpoint/2010/main" val="360460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Autofit/>
          </a:bodyPr>
          <a:lstStyle>
            <a:lvl1pPr marL="0">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3" name="Bildplatzhalter 5">
            <a:extLst>
              <a:ext uri="{FF2B5EF4-FFF2-40B4-BE49-F238E27FC236}">
                <a16:creationId xmlns:a16="http://schemas.microsoft.com/office/drawing/2014/main" id="{EE4A4110-33E7-3D46-AFD4-CB6A6FE1420D}"/>
              </a:ext>
            </a:extLst>
          </p:cNvPr>
          <p:cNvSpPr>
            <a:spLocks noGrp="1"/>
          </p:cNvSpPr>
          <p:nvPr>
            <p:ph type="pic" sz="quarter" idx="17"/>
          </p:nvPr>
        </p:nvSpPr>
        <p:spPr>
          <a:xfrm>
            <a:off x="6318497" y="368300"/>
            <a:ext cx="2682875" cy="2652713"/>
          </a:xfrm>
          <a:solidFill>
            <a:schemeClr val="bg2"/>
          </a:solidFill>
        </p:spPr>
        <p:txBody>
          <a:bodyPr anchor="ctr" anchorCtr="0"/>
          <a:lstStyle>
            <a:lvl1pPr algn="ctr">
              <a:defRPr/>
            </a:lvl1pPr>
          </a:lstStyle>
          <a:p>
            <a:endParaRPr lang="de-DE"/>
          </a:p>
        </p:txBody>
      </p:sp>
      <p:sp>
        <p:nvSpPr>
          <p:cNvPr id="14" name="Bildplatzhalter 5">
            <a:extLst>
              <a:ext uri="{FF2B5EF4-FFF2-40B4-BE49-F238E27FC236}">
                <a16:creationId xmlns:a16="http://schemas.microsoft.com/office/drawing/2014/main" id="{DAC3E97D-A72E-2D4C-99EE-CE1B1683F8FD}"/>
              </a:ext>
            </a:extLst>
          </p:cNvPr>
          <p:cNvSpPr>
            <a:spLocks noGrp="1"/>
          </p:cNvSpPr>
          <p:nvPr>
            <p:ph type="pic" sz="quarter" idx="18"/>
          </p:nvPr>
        </p:nvSpPr>
        <p:spPr>
          <a:xfrm>
            <a:off x="9137419" y="368299"/>
            <a:ext cx="2682875" cy="2652713"/>
          </a:xfrm>
          <a:solidFill>
            <a:schemeClr val="bg2"/>
          </a:solidFill>
        </p:spPr>
        <p:txBody>
          <a:bodyPr anchor="ctr" anchorCtr="0"/>
          <a:lstStyle>
            <a:lvl1pPr algn="ctr">
              <a:defRPr/>
            </a:lvl1pPr>
          </a:lstStyle>
          <a:p>
            <a:endParaRPr lang="de-DE"/>
          </a:p>
        </p:txBody>
      </p:sp>
      <p:sp>
        <p:nvSpPr>
          <p:cNvPr id="15" name="Bildplatzhalter 5">
            <a:extLst>
              <a:ext uri="{FF2B5EF4-FFF2-40B4-BE49-F238E27FC236}">
                <a16:creationId xmlns:a16="http://schemas.microsoft.com/office/drawing/2014/main" id="{12664937-1D49-0649-BB49-E0A95009D28A}"/>
              </a:ext>
            </a:extLst>
          </p:cNvPr>
          <p:cNvSpPr>
            <a:spLocks noGrp="1"/>
          </p:cNvSpPr>
          <p:nvPr>
            <p:ph type="pic" sz="quarter" idx="19"/>
          </p:nvPr>
        </p:nvSpPr>
        <p:spPr>
          <a:xfrm>
            <a:off x="6311901" y="3152775"/>
            <a:ext cx="2689472" cy="2652713"/>
          </a:xfrm>
          <a:solidFill>
            <a:schemeClr val="bg2"/>
          </a:solidFill>
        </p:spPr>
        <p:txBody>
          <a:bodyPr anchor="ctr" anchorCtr="0"/>
          <a:lstStyle>
            <a:lvl1pPr algn="ctr">
              <a:defRPr/>
            </a:lvl1pPr>
          </a:lstStyle>
          <a:p>
            <a:endParaRPr lang="de-DE"/>
          </a:p>
        </p:txBody>
      </p:sp>
      <p:sp>
        <p:nvSpPr>
          <p:cNvPr id="18" name="Bildplatzhalter 5">
            <a:extLst>
              <a:ext uri="{FF2B5EF4-FFF2-40B4-BE49-F238E27FC236}">
                <a16:creationId xmlns:a16="http://schemas.microsoft.com/office/drawing/2014/main" id="{1D0465E0-142C-0447-B136-B95B63B60379}"/>
              </a:ext>
            </a:extLst>
          </p:cNvPr>
          <p:cNvSpPr>
            <a:spLocks noGrp="1"/>
          </p:cNvSpPr>
          <p:nvPr>
            <p:ph type="pic" sz="quarter" idx="20"/>
          </p:nvPr>
        </p:nvSpPr>
        <p:spPr>
          <a:xfrm>
            <a:off x="9130822" y="3152774"/>
            <a:ext cx="2689472" cy="2652713"/>
          </a:xfrm>
          <a:solidFill>
            <a:schemeClr val="bg2"/>
          </a:solidFill>
        </p:spPr>
        <p:txBody>
          <a:bodyPr anchor="ctr" anchorCtr="0"/>
          <a:lstStyle>
            <a:lvl1pPr algn="ctr">
              <a:defRPr/>
            </a:lvl1pPr>
          </a:lstStyle>
          <a:p>
            <a:endParaRPr lang="de-DE"/>
          </a:p>
        </p:txBody>
      </p:sp>
    </p:spTree>
    <p:extLst>
      <p:ext uri="{BB962C8B-B14F-4D97-AF65-F5344CB8AC3E}">
        <p14:creationId xmlns:p14="http://schemas.microsoft.com/office/powerpoint/2010/main" val="345282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10225087" cy="3455989"/>
          </a:xfrm>
        </p:spPr>
        <p:txBody>
          <a:bodyPr lIns="0" tIns="0" rIns="0" bIns="0">
            <a:noAutofit/>
          </a:bodyPr>
          <a:lstStyle>
            <a:lvl1pPr>
              <a:defRPr sz="2000" baseline="0"/>
            </a:lvl1pPr>
            <a:lvl2pPr>
              <a:defRPr sz="2000" baseline="0"/>
            </a:lvl2pPr>
            <a:lvl3pPr>
              <a:defRPr sz="2000" baseline="0"/>
            </a:lvl3pPr>
            <a:lvl4pPr>
              <a:defRPr sz="2000" baseline="0"/>
            </a:lvl4pPr>
            <a:lvl5pPr>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81841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lvl1pPr>
              <a:defRPr sz="2000" baseline="0"/>
            </a:lvl1pPr>
            <a:lvl2pPr>
              <a:defRPr sz="2000" baseline="0"/>
            </a:lvl2pPr>
            <a:lvl3pPr>
              <a:defRPr sz="2000" baseline="0"/>
            </a:lvl3pPr>
            <a:lvl4pPr>
              <a:defRPr sz="2000" baseline="0"/>
            </a:lvl4pPr>
            <a:lvl5pPr>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indent="-144000">
              <a:spcBef>
                <a:spcPts val="1200"/>
              </a:spcBef>
              <a:defRPr sz="2000" baseline="0"/>
            </a:lvl1pPr>
            <a:lvl2pPr indent="-144000">
              <a:spcBef>
                <a:spcPts val="1200"/>
              </a:spcBef>
              <a:defRPr sz="2000" baseline="0"/>
            </a:lvl2pPr>
            <a:lvl3pPr indent="-144000">
              <a:spcBef>
                <a:spcPts val="1200"/>
              </a:spcBef>
              <a:defRPr sz="2000" baseline="0"/>
            </a:lvl3pPr>
            <a:lvl4pPr indent="-144000">
              <a:spcBef>
                <a:spcPts val="1200"/>
              </a:spcBef>
              <a:defRPr sz="2000" baseline="0"/>
            </a:lvl4pPr>
            <a:lvl5pPr indent="-144000">
              <a:spcBef>
                <a:spcPts val="1200"/>
              </a:spcBef>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791930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marL="234000" indent="-23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2568007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C2DB9EC-5043-6649-B1BD-A16354407C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0C005930-EBA0-AA48-B1D8-8DA108AEBE09}"/>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5F62ACD9-D129-7146-84F4-13CDFC5F17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a:extLst>
              <a:ext uri="{FF2B5EF4-FFF2-40B4-BE49-F238E27FC236}">
                <a16:creationId xmlns:a16="http://schemas.microsoft.com/office/drawing/2014/main" id="{0BFD59D5-0DF1-7044-BFBB-ECC5F47DCB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00C80D0-9EEA-7644-9F43-169F0EDF3B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CD362-4671-DB4B-98F3-FA38A96A1754}" type="slidenum">
              <a:rPr lang="de-DE" smtClean="0"/>
              <a:t>‹Nr.›</a:t>
            </a:fld>
            <a:endParaRPr lang="de-DE"/>
          </a:p>
        </p:txBody>
      </p:sp>
      <p:sp>
        <p:nvSpPr>
          <p:cNvPr id="10" name="Textfeld 9">
            <a:extLst>
              <a:ext uri="{FF2B5EF4-FFF2-40B4-BE49-F238E27FC236}">
                <a16:creationId xmlns:a16="http://schemas.microsoft.com/office/drawing/2014/main" id="{842973DD-3624-8145-83DC-16DB37364224}"/>
              </a:ext>
            </a:extLst>
          </p:cNvPr>
          <p:cNvSpPr txBox="1"/>
          <p:nvPr userDrawn="1"/>
        </p:nvSpPr>
        <p:spPr>
          <a:xfrm>
            <a:off x="12276306" y="3774332"/>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869811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Char char="•"/>
        <a:defRPr sz="1500" kern="1200" baseline="0">
          <a:solidFill>
            <a:schemeClr val="tx1"/>
          </a:solidFill>
          <a:latin typeface="+mn-lt"/>
          <a:ea typeface="+mn-ea"/>
          <a:cs typeface="+mn-cs"/>
        </a:defRPr>
      </a:lvl1pPr>
      <a:lvl2pPr marL="6858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2pPr>
      <a:lvl3pPr marL="11430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3pPr>
      <a:lvl4pPr marL="16002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4pPr>
      <a:lvl5pPr marL="20574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234">
          <p15:clr>
            <a:srgbClr val="F26B43"/>
          </p15:clr>
        </p15:guide>
        <p15:guide id="3" pos="529">
          <p15:clr>
            <a:srgbClr val="F26B43"/>
          </p15:clr>
        </p15:guide>
        <p15:guide id="4" orient="horz" pos="459">
          <p15:clr>
            <a:srgbClr val="F26B43"/>
          </p15:clr>
        </p15:guide>
        <p15:guide id="5" pos="7446">
          <p15:clr>
            <a:srgbClr val="F26B43"/>
          </p15:clr>
        </p15:guide>
        <p15:guide id="6" pos="801">
          <p15:clr>
            <a:srgbClr val="F26B43"/>
          </p15:clr>
        </p15:guide>
        <p15:guide id="7" pos="3976">
          <p15:clr>
            <a:srgbClr val="F26B43"/>
          </p15:clr>
        </p15:guide>
        <p15:guide id="8" pos="4520">
          <p15:clr>
            <a:srgbClr val="F26B43"/>
          </p15:clr>
        </p15:guide>
        <p15:guide id="9" pos="7242">
          <p15:clr>
            <a:srgbClr val="F26B43"/>
          </p15:clr>
        </p15:guide>
        <p15:guide id="10" orient="horz" pos="3657">
          <p15:clr>
            <a:srgbClr val="F26B43"/>
          </p15:clr>
        </p15:guide>
        <p15:guide id="11" orient="horz" pos="3974">
          <p15:clr>
            <a:srgbClr val="F26B43"/>
          </p15:clr>
        </p15:guide>
        <p15:guide id="12" orient="horz" pos="1480">
          <p15:clr>
            <a:srgbClr val="F26B43"/>
          </p15:clr>
        </p15:guide>
        <p15:guide id="13" pos="3522">
          <p15:clr>
            <a:srgbClr val="F26B43"/>
          </p15:clr>
        </p15:guide>
        <p15:guide id="14" pos="3727">
          <p15:clr>
            <a:srgbClr val="F26B43"/>
          </p15:clr>
        </p15:guide>
        <p15:guide id="15" orient="horz" pos="113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unsplash.com/@mbaumi?utm_source=unsplash&amp;utm_medium=referral&amp;utm_content=creditCopyText"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hyperlink" Target="https://unsplash.com/de/fotos/--1MomLr05w?utm_source=unsplash&amp;utm_medium=referral&amp;utm_content=creditCopyText"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unsplash.com/@mbaumi?utm_source=unsplash&amp;utm_medium=referral&amp;utm_content=creditCopyText"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hyperlink" Target="https://unsplash.com/de/fotos/--1MomLr05w?utm_source=unsplash&amp;utm_medium=referral&amp;utm_content=creditCopyText"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39475CCA-C984-A046-88FA-B3260A1C6D9E}"/>
              </a:ext>
            </a:extLst>
          </p:cNvPr>
          <p:cNvSpPr/>
          <p:nvPr/>
        </p:nvSpPr>
        <p:spPr>
          <a:xfrm>
            <a:off x="371475" y="368300"/>
            <a:ext cx="11449050" cy="5437188"/>
          </a:xfrm>
          <a:prstGeom prst="rect">
            <a:avLst/>
          </a:prstGeom>
          <a:solidFill>
            <a:srgbClr val="EE7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B4E77C2A-2147-8747-B177-75ACC3A398AB}"/>
              </a:ext>
            </a:extLst>
          </p:cNvPr>
          <p:cNvSpPr>
            <a:spLocks noGrp="1"/>
          </p:cNvSpPr>
          <p:nvPr>
            <p:ph type="ctrTitle"/>
          </p:nvPr>
        </p:nvSpPr>
        <p:spPr>
          <a:xfrm>
            <a:off x="806116" y="845972"/>
            <a:ext cx="10536032" cy="2105776"/>
          </a:xfrm>
        </p:spPr>
        <p:txBody>
          <a:bodyPr>
            <a:noAutofit/>
          </a:bodyPr>
          <a:lstStyle/>
          <a:p>
            <a:r>
              <a:rPr lang="de-DE" sz="8000" dirty="0"/>
              <a:t>Quiz</a:t>
            </a:r>
            <a:br>
              <a:rPr lang="de-DE" sz="8000" dirty="0"/>
            </a:br>
            <a:r>
              <a:rPr lang="de-DE" sz="8000" dirty="0"/>
              <a:t>Toleranz, Zusammenleben &amp; Zukunft</a:t>
            </a:r>
            <a:br>
              <a:rPr lang="de-DE" sz="8000" dirty="0"/>
            </a:br>
            <a:r>
              <a:rPr lang="de-DE" sz="8000" dirty="0"/>
              <a:t> </a:t>
            </a:r>
          </a:p>
        </p:txBody>
      </p:sp>
    </p:spTree>
    <p:extLst>
      <p:ext uri="{BB962C8B-B14F-4D97-AF65-F5344CB8AC3E}">
        <p14:creationId xmlns:p14="http://schemas.microsoft.com/office/powerpoint/2010/main" val="1272498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1938446"/>
            <a:ext cx="5545138" cy="4770537"/>
          </a:xfrm>
          <a:prstGeom prst="rect">
            <a:avLst/>
          </a:prstGeom>
          <a:noFill/>
        </p:spPr>
        <p:txBody>
          <a:bodyPr wrap="square" rtlCol="0">
            <a:spAutoFit/>
          </a:bodyPr>
          <a:lstStyle/>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Der IStGH kann Verbrechen gegen die Menschlichkeit, Kriegsverbrechen, Völkermord und Verstöße gegen das Völkerrecht verfolgen</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Einige Verbrechen gegen die Menschlichkeit wurden bereits verhandelt und Urteile gesprochen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ABER: Es können nur Verbrechen verfolgt werden, wenn der Staat, in dem ein Verbrechen begangen wurde, den Gerichtshof anerkennt</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Mächtige Staaten wie die USA oder China haben den Gerichtshof nicht anerkannt </a:t>
            </a:r>
            <a:br>
              <a:rPr lang="de-DE" sz="1600" dirty="0">
                <a:latin typeface="News Gothic MT" panose="020B0504020203020204" pitchFamily="34" charset="0"/>
              </a:rPr>
            </a:br>
            <a:r>
              <a:rPr lang="de-DE" sz="1600" dirty="0">
                <a:latin typeface="News Gothic MT" panose="020B0504020203020204" pitchFamily="34" charset="0"/>
                <a:sym typeface="Wingdings" panose="05000000000000000000" pitchFamily="2" charset="2"/>
              </a:rPr>
              <a:t> Wie viel Einfluss hat der Internationale Strafgerichtshof wirklich?</a:t>
            </a:r>
            <a:endParaRPr lang="de-DE" sz="1600" dirty="0">
              <a:latin typeface="News Gothic MT" panose="020B0504020203020204" pitchFamily="34" charset="0"/>
            </a:endParaRP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4" name="Grafik 3" descr="Ein Bild, das Text, draußen, Schild enthält.&#10;&#10;Automatisch generierte Beschreibung">
            <a:extLst>
              <a:ext uri="{FF2B5EF4-FFF2-40B4-BE49-F238E27FC236}">
                <a16:creationId xmlns:a16="http://schemas.microsoft.com/office/drawing/2014/main" id="{9DB403AD-D232-8159-199F-B6CA4FF8E1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279" y="350012"/>
            <a:ext cx="4778347" cy="4778347"/>
          </a:xfrm>
          <a:prstGeom prst="rect">
            <a:avLst/>
          </a:prstGeom>
        </p:spPr>
      </p:pic>
      <p:sp>
        <p:nvSpPr>
          <p:cNvPr id="5" name="Textfeld 4">
            <a:extLst>
              <a:ext uri="{FF2B5EF4-FFF2-40B4-BE49-F238E27FC236}">
                <a16:creationId xmlns:a16="http://schemas.microsoft.com/office/drawing/2014/main" id="{E571FB9F-E933-3C33-A8F6-14BA3E1237BD}"/>
              </a:ext>
            </a:extLst>
          </p:cNvPr>
          <p:cNvSpPr txBox="1"/>
          <p:nvPr/>
        </p:nvSpPr>
        <p:spPr>
          <a:xfrm>
            <a:off x="757279" y="5259983"/>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spTree>
    <p:extLst>
      <p:ext uri="{BB962C8B-B14F-4D97-AF65-F5344CB8AC3E}">
        <p14:creationId xmlns:p14="http://schemas.microsoft.com/office/powerpoint/2010/main" val="2956108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Bei Verbrechen, die die Menschenrechte verletzen,  kann es zu einem Prozess am Internationalen Strafgerichtshof kommen. Welche Staaten haben den Internationalen Strafgerichtshof </a:t>
            </a:r>
            <a:r>
              <a:rPr lang="de-DE" sz="2300" b="1" u="sng" kern="50" cap="none" dirty="0">
                <a:solidFill>
                  <a:schemeClr val="bg1"/>
                </a:solidFill>
                <a:latin typeface="News Gothic MT" panose="020B0504020203020204" pitchFamily="34" charset="0"/>
                <a:ea typeface="SimSun" panose="02010600030101010101" pitchFamily="2" charset="-122"/>
              </a:rPr>
              <a:t>nicht</a:t>
            </a:r>
            <a:r>
              <a:rPr lang="de-DE" sz="2300" b="1" kern="50" cap="none" dirty="0">
                <a:solidFill>
                  <a:schemeClr val="bg1"/>
                </a:solidFill>
                <a:latin typeface="News Gothic MT" panose="020B0504020203020204" pitchFamily="34" charset="0"/>
                <a:ea typeface="SimSun" panose="02010600030101010101" pitchFamily="2" charset="-122"/>
              </a:rPr>
              <a:t> anerkannt?</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Thailand, Deutschland und Chile</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369332"/>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b) USA, China und Russland</a:t>
            </a:r>
            <a:endParaRPr lang="de-DE" dirty="0">
              <a:solidFill>
                <a:srgbClr val="FF0000"/>
              </a:solidFill>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366907"/>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Frankreich, Südafrika und Ägypten</a:t>
            </a:r>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 name="Textfeld 3">
            <a:extLst>
              <a:ext uri="{FF2B5EF4-FFF2-40B4-BE49-F238E27FC236}">
                <a16:creationId xmlns:a16="http://schemas.microsoft.com/office/drawing/2014/main" id="{FDB70E4E-3059-DAD2-35D1-41525F6272A6}"/>
              </a:ext>
            </a:extLst>
          </p:cNvPr>
          <p:cNvSpPr txBox="1"/>
          <p:nvPr/>
        </p:nvSpPr>
        <p:spPr>
          <a:xfrm>
            <a:off x="6533657" y="5625327"/>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pic>
        <p:nvPicPr>
          <p:cNvPr id="9" name="Grafik 8" descr="Ein Bild, das Text, draußen, Schild enthält.&#10;&#10;Automatisch generierte Beschreibung">
            <a:extLst>
              <a:ext uri="{FF2B5EF4-FFF2-40B4-BE49-F238E27FC236}">
                <a16:creationId xmlns:a16="http://schemas.microsoft.com/office/drawing/2014/main" id="{456C575C-D5E1-E932-FDA0-5FF30D084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536" y="1936431"/>
            <a:ext cx="3595128" cy="3595128"/>
          </a:xfrm>
          <a:prstGeom prst="rect">
            <a:avLst/>
          </a:prstGeom>
        </p:spPr>
      </p:pic>
    </p:spTree>
    <p:extLst>
      <p:ext uri="{BB962C8B-B14F-4D97-AF65-F5344CB8AC3E}">
        <p14:creationId xmlns:p14="http://schemas.microsoft.com/office/powerpoint/2010/main" val="3143969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539187"/>
            <a:ext cx="4953000" cy="3566310"/>
          </a:xfrm>
        </p:spPr>
        <p:txBody>
          <a:bodyPr/>
          <a:lstStyle/>
          <a:p>
            <a:pPr algn="ct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Kinder brauchen besonderen Schutz.</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 Weißt du wie viele Kinderrechte es gibt?</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a:extLst>
              <a:ext uri="{FF2B5EF4-FFF2-40B4-BE49-F238E27FC236}">
                <a16:creationId xmlns:a16="http://schemas.microsoft.com/office/drawing/2014/main" id="{27FC6D97-2C0B-2609-169D-C17B2344CF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654" y="1405463"/>
            <a:ext cx="3833758" cy="3833758"/>
          </a:xfrm>
          <a:prstGeom prst="rect">
            <a:avLst/>
          </a:prstGeom>
        </p:spPr>
      </p:pic>
    </p:spTree>
    <p:extLst>
      <p:ext uri="{BB962C8B-B14F-4D97-AF65-F5344CB8AC3E}">
        <p14:creationId xmlns:p14="http://schemas.microsoft.com/office/powerpoint/2010/main" val="2563286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314338"/>
            <a:ext cx="4953000" cy="571612"/>
          </a:xfrm>
        </p:spPr>
        <p:txBody>
          <a:bodyPr/>
          <a:lstStyle/>
          <a:p>
            <a:r>
              <a:rPr lang="de-DE" b="1" dirty="0">
                <a:solidFill>
                  <a:schemeClr val="bg1"/>
                </a:solidFill>
                <a:latin typeface="News Gothic MT" panose="020B0504020203020204" pitchFamily="34" charset="0"/>
              </a:rPr>
              <a:t>Hintergrund</a:t>
            </a:r>
            <a:br>
              <a:rPr lang="de-DE" dirty="0">
                <a:solidFill>
                  <a:schemeClr val="bg1"/>
                </a:solidFill>
              </a:rPr>
            </a:br>
            <a:br>
              <a:rPr lang="de-DE" sz="1400" dirty="0">
                <a:solidFill>
                  <a:schemeClr val="bg1"/>
                </a:solidFill>
              </a:rPr>
            </a:br>
            <a:br>
              <a:rPr lang="de-DE" dirty="0">
                <a:solidFill>
                  <a:schemeClr val="bg1"/>
                </a:solidFill>
              </a:rPr>
            </a:br>
            <a:endParaRPr lang="de-DE" dirty="0">
              <a:solidFill>
                <a:schemeClr val="bg1"/>
              </a:solidFill>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3" name="Textfeld 2">
            <a:extLst>
              <a:ext uri="{FF2B5EF4-FFF2-40B4-BE49-F238E27FC236}">
                <a16:creationId xmlns:a16="http://schemas.microsoft.com/office/drawing/2014/main" id="{017304B1-9F63-DA7C-763B-68E34236E733}"/>
              </a:ext>
            </a:extLst>
          </p:cNvPr>
          <p:cNvSpPr txBox="1"/>
          <p:nvPr/>
        </p:nvSpPr>
        <p:spPr>
          <a:xfrm>
            <a:off x="6096000" y="1885950"/>
            <a:ext cx="5545138" cy="4154984"/>
          </a:xfrm>
          <a:prstGeom prst="rect">
            <a:avLst/>
          </a:prstGeom>
          <a:noFill/>
        </p:spPr>
        <p:txBody>
          <a:bodyPr wrap="square" rtlCol="0">
            <a:spAutoFit/>
          </a:bodyPr>
          <a:lstStyle/>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Kinder haben die gleichen Menschenrechte wie Erwachsene, brauchen aber einen besonderen Schutz, weil sie oft noch nicht für sich selbst einstehen können</a:t>
            </a:r>
          </a:p>
          <a:p>
            <a:endParaRPr lang="de-DE" sz="1900" dirty="0">
              <a:solidFill>
                <a:schemeClr val="bg1"/>
              </a:solidFill>
              <a:latin typeface="News Gothic MT" panose="020B0504020203020204" pitchFamily="34" charset="0"/>
            </a:endParaRPr>
          </a:p>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Kinderrechte sind in einem eigenen Vertrag festgehalten: Der</a:t>
            </a:r>
            <a:r>
              <a:rPr lang="de-DE" sz="1900" b="1" dirty="0">
                <a:solidFill>
                  <a:schemeClr val="bg1"/>
                </a:solidFill>
                <a:latin typeface="News Gothic MT" panose="020B0504020203020204" pitchFamily="34" charset="0"/>
              </a:rPr>
              <a:t> UN-Kinderrechtskonvention </a:t>
            </a:r>
            <a:r>
              <a:rPr lang="de-DE" sz="1900" dirty="0">
                <a:solidFill>
                  <a:schemeClr val="bg1"/>
                </a:solidFill>
                <a:latin typeface="News Gothic MT" panose="020B0504020203020204" pitchFamily="34" charset="0"/>
              </a:rPr>
              <a:t>(1989)</a:t>
            </a:r>
          </a:p>
          <a:p>
            <a:pPr marL="285750" indent="-285750">
              <a:buFont typeface="Arial" panose="020B0604020202020204" pitchFamily="34" charset="0"/>
              <a:buChar char="•"/>
            </a:pPr>
            <a:endParaRPr lang="de-DE" sz="1900" dirty="0">
              <a:solidFill>
                <a:schemeClr val="bg1"/>
              </a:solidFill>
              <a:latin typeface="News Gothic MT" panose="020B0504020203020204" pitchFamily="34" charset="0"/>
            </a:endParaRPr>
          </a:p>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Durch die Kinderrechtskonvention sind z.B. Behörden verpflichtet, die Meinung von Kindern zu berücksichtigen</a:t>
            </a:r>
          </a:p>
          <a:p>
            <a:pPr marL="285750" indent="-285750">
              <a:buFont typeface="Arial" panose="020B0604020202020204" pitchFamily="34" charset="0"/>
              <a:buChar char="•"/>
            </a:pPr>
            <a:endParaRPr lang="de-DE" b="1" dirty="0">
              <a:solidFill>
                <a:schemeClr val="bg1"/>
              </a:solidFill>
              <a:latin typeface="News Gothic MT" panose="020B0504020203020204" pitchFamily="34" charset="0"/>
            </a:endParaRPr>
          </a:p>
          <a:p>
            <a:pPr marL="285750" indent="-285750">
              <a:buFont typeface="Arial" panose="020B0604020202020204" pitchFamily="34" charset="0"/>
              <a:buChar char="•"/>
            </a:pPr>
            <a:endParaRPr lang="de-DE" dirty="0">
              <a:solidFill>
                <a:schemeClr val="bg1"/>
              </a:solidFill>
              <a:latin typeface="News Gothic MT" panose="020B0504020203020204" pitchFamily="34" charset="0"/>
            </a:endParaRPr>
          </a:p>
        </p:txBody>
      </p:sp>
      <p:pic>
        <p:nvPicPr>
          <p:cNvPr id="4" name="Grafik 3" descr="Bunte überlappende Personensymbole">
            <a:extLst>
              <a:ext uri="{FF2B5EF4-FFF2-40B4-BE49-F238E27FC236}">
                <a16:creationId xmlns:a16="http://schemas.microsoft.com/office/drawing/2014/main" id="{C6A5A388-E6E8-3EF5-2E95-ECAE5D9FA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767" y="1882112"/>
            <a:ext cx="4478487" cy="2985658"/>
          </a:xfrm>
          <a:prstGeom prst="rect">
            <a:avLst/>
          </a:prstGeom>
        </p:spPr>
      </p:pic>
    </p:spTree>
    <p:extLst>
      <p:ext uri="{BB962C8B-B14F-4D97-AF65-F5344CB8AC3E}">
        <p14:creationId xmlns:p14="http://schemas.microsoft.com/office/powerpoint/2010/main" val="1589219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560433"/>
            <a:ext cx="10658475" cy="762752"/>
          </a:xfrm>
        </p:spPr>
        <p:txBody>
          <a:bodyPr/>
          <a:lstStyle/>
          <a:p>
            <a:r>
              <a:rPr lang="de-DE" b="1" cap="none" dirty="0">
                <a:solidFill>
                  <a:schemeClr val="bg1"/>
                </a:solidFill>
                <a:latin typeface="News Gothic MT" panose="020B0504020203020204" pitchFamily="34" charset="0"/>
              </a:rPr>
              <a:t>Welches der hier aufgezählten Rechte ist </a:t>
            </a:r>
            <a:r>
              <a:rPr lang="de-DE" b="1" u="sng" cap="none" dirty="0">
                <a:solidFill>
                  <a:schemeClr val="bg1"/>
                </a:solidFill>
                <a:latin typeface="News Gothic MT" panose="020B0504020203020204" pitchFamily="34" charset="0"/>
              </a:rPr>
              <a:t>kein</a:t>
            </a:r>
            <a:r>
              <a:rPr lang="de-DE" b="1" cap="none" dirty="0">
                <a:solidFill>
                  <a:schemeClr val="bg1"/>
                </a:solidFill>
                <a:latin typeface="News Gothic MT" panose="020B0504020203020204" pitchFamily="34" charset="0"/>
              </a:rPr>
              <a:t> Kinderrecht der UN-Kinderrechtskonvention?</a:t>
            </a: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Das Recht auf Süßigkeiten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Das Recht auf den Besuch einer Grundschule</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Das Recht auf Ruhe, Freizeit und Spiel</a:t>
            </a:r>
          </a:p>
          <a:p>
            <a:endParaRPr lang="de-DE" dirty="0"/>
          </a:p>
        </p:txBody>
      </p:sp>
      <p:pic>
        <p:nvPicPr>
          <p:cNvPr id="5" name="Grafik 4" descr="Ein Bild, das Text, draußen, Person, Schild enthält.&#10;&#10;Automatisch generierte Beschreibung">
            <a:extLst>
              <a:ext uri="{FF2B5EF4-FFF2-40B4-BE49-F238E27FC236}">
                <a16:creationId xmlns:a16="http://schemas.microsoft.com/office/drawing/2014/main" id="{50F524EF-C64B-96DC-146F-81671B819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142" y="2161681"/>
            <a:ext cx="4996247" cy="3747185"/>
          </a:xfrm>
          <a:prstGeom prst="rect">
            <a:avLst/>
          </a:prstGeom>
        </p:spPr>
      </p:pic>
      <p:sp>
        <p:nvSpPr>
          <p:cNvPr id="10" name="Textfeld 9">
            <a:extLst>
              <a:ext uri="{FF2B5EF4-FFF2-40B4-BE49-F238E27FC236}">
                <a16:creationId xmlns:a16="http://schemas.microsoft.com/office/drawing/2014/main" id="{91B5D47E-689E-4645-5101-5BD7A66FA379}"/>
              </a:ext>
            </a:extLst>
          </p:cNvPr>
          <p:cNvSpPr txBox="1"/>
          <p:nvPr/>
        </p:nvSpPr>
        <p:spPr>
          <a:xfrm>
            <a:off x="5951044" y="5898086"/>
            <a:ext cx="6229846" cy="21544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244668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Grafik 4" descr="Ein Bild, das Text, Cartoon, Menschliches Gesicht, Clipart enthält.&#10;&#10;Automatisch generierte Beschreibung">
            <a:extLst>
              <a:ext uri="{FF2B5EF4-FFF2-40B4-BE49-F238E27FC236}">
                <a16:creationId xmlns:a16="http://schemas.microsoft.com/office/drawing/2014/main" id="{5D960761-F708-1418-FBF9-CC593B095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8771" y="-189874"/>
            <a:ext cx="7338654" cy="7237747"/>
          </a:xfrm>
          <a:prstGeom prst="rect">
            <a:avLst/>
          </a:prstGeom>
        </p:spPr>
      </p:pic>
      <p:sp>
        <p:nvSpPr>
          <p:cNvPr id="13" name="Textfeld 12">
            <a:extLst>
              <a:ext uri="{FF2B5EF4-FFF2-40B4-BE49-F238E27FC236}">
                <a16:creationId xmlns:a16="http://schemas.microsoft.com/office/drawing/2014/main" id="{EE2F2CB7-C293-1AD3-CED7-82088AF509BB}"/>
              </a:ext>
            </a:extLst>
          </p:cNvPr>
          <p:cNvSpPr txBox="1"/>
          <p:nvPr/>
        </p:nvSpPr>
        <p:spPr>
          <a:xfrm>
            <a:off x="9852446" y="5322527"/>
            <a:ext cx="1438822" cy="707886"/>
          </a:xfrm>
          <a:prstGeom prst="rect">
            <a:avLst/>
          </a:prstGeom>
          <a:noFill/>
        </p:spPr>
        <p:txBody>
          <a:bodyPr wrap="square">
            <a:spAutoFit/>
          </a:bodyPr>
          <a:lstStyle/>
          <a:p>
            <a:r>
              <a:rPr lang="de-DE" sz="800" dirty="0"/>
              <a:t>Grundschultante, CC BY-SA 3.0 https://diegrundschultante.blogspot.com/2018/02/kinderrechte.html</a:t>
            </a:r>
          </a:p>
        </p:txBody>
      </p:sp>
    </p:spTree>
    <p:extLst>
      <p:ext uri="{BB962C8B-B14F-4D97-AF65-F5344CB8AC3E}">
        <p14:creationId xmlns:p14="http://schemas.microsoft.com/office/powerpoint/2010/main" val="2146368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6830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D6A651CA-6CBE-606A-F45B-5873EEFC8286}"/>
              </a:ext>
            </a:extLst>
          </p:cNvPr>
          <p:cNvSpPr txBox="1"/>
          <p:nvPr/>
        </p:nvSpPr>
        <p:spPr>
          <a:xfrm>
            <a:off x="6096000" y="1808163"/>
            <a:ext cx="5875040" cy="632448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de-DE" sz="1600" dirty="0">
                <a:latin typeface="News Gothic MT" panose="020B0504020203020204" pitchFamily="34" charset="0"/>
              </a:rPr>
              <a:t>Bereits im 20. Jahrhundert bestand die Forderung, das Kinder besonderen Schutz und deswegen auch spezielle Rechte brauchen</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1946 wurde UNICEF, das Kinderhilfswerk der Vereinten Nationen, gegründet</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In Deutschland kam es in den 1970er- Jahren zu einer Stärkung des Schutzes von Kindern, etwa durch die sogenannte Kinderladenbewegung</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U.a. in Norwegen, Österreich und Südafrika sind Kinderrechte Teil der Verfassung. In Deutschland ist das nicht so. Dies wird von vielen Menschen gefordert, denn Kinder sind strukturell benachteiligt, etwa bei ihrem Recht auf Beteiligung und Mitbestimmung.</a:t>
            </a:r>
          </a:p>
          <a:p>
            <a:pPr>
              <a:lnSpc>
                <a:spcPct val="150000"/>
              </a:lnSpc>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p:txBody>
      </p:sp>
      <p:pic>
        <p:nvPicPr>
          <p:cNvPr id="7" name="Grafik 6" descr="Ein Bild, das Text, draußen, Person, Schild enthält.&#10;&#10;Automatisch generierte Beschreibung">
            <a:extLst>
              <a:ext uri="{FF2B5EF4-FFF2-40B4-BE49-F238E27FC236}">
                <a16:creationId xmlns:a16="http://schemas.microsoft.com/office/drawing/2014/main" id="{47DE08EA-E604-0BD8-891E-9C2E445E8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02" y="697080"/>
            <a:ext cx="5349660" cy="4012245"/>
          </a:xfrm>
          <a:prstGeom prst="rect">
            <a:avLst/>
          </a:prstGeom>
        </p:spPr>
      </p:pic>
      <p:sp>
        <p:nvSpPr>
          <p:cNvPr id="10" name="Textfeld 9">
            <a:extLst>
              <a:ext uri="{FF2B5EF4-FFF2-40B4-BE49-F238E27FC236}">
                <a16:creationId xmlns:a16="http://schemas.microsoft.com/office/drawing/2014/main" id="{60DE4A2B-6922-5E0A-70AB-3ECCFED15933}"/>
              </a:ext>
            </a:extLst>
          </p:cNvPr>
          <p:cNvSpPr txBox="1"/>
          <p:nvPr/>
        </p:nvSpPr>
        <p:spPr>
          <a:xfrm>
            <a:off x="163304" y="4757839"/>
            <a:ext cx="5349660" cy="33855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136522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6830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D6A651CA-6CBE-606A-F45B-5873EEFC8286}"/>
              </a:ext>
            </a:extLst>
          </p:cNvPr>
          <p:cNvSpPr txBox="1"/>
          <p:nvPr/>
        </p:nvSpPr>
        <p:spPr>
          <a:xfrm>
            <a:off x="6096000" y="1947155"/>
            <a:ext cx="5875040" cy="4108497"/>
          </a:xfrm>
          <a:prstGeom prst="rect">
            <a:avLst/>
          </a:prstGeom>
          <a:noFill/>
        </p:spPr>
        <p:txBody>
          <a:bodyPr wrap="square">
            <a:spAutoFit/>
          </a:bodyPr>
          <a:lstStyle/>
          <a:p>
            <a:pPr>
              <a:lnSpc>
                <a:spcPct val="150000"/>
              </a:lnSpc>
            </a:pPr>
            <a:r>
              <a:rPr lang="de-DE" sz="1600" b="1" dirty="0">
                <a:latin typeface="News Gothic MT" panose="020B0504020203020204" pitchFamily="34" charset="0"/>
              </a:rPr>
              <a:t>Das Recht auf Spiel und Freizeit:</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Spielen und eigene Rückzugsräume sind wichtig für die Entwicklung von Kindern und ein biologisches Grundbedürfnis</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Viele Kinder können dieses Grundbedürfnis nicht richtig ausleben z.B. weil Erwachsene dieses Bedürfnis nicht mehr verstehen oder die Umgebung unsicher ist</a:t>
            </a:r>
          </a:p>
          <a:p>
            <a:pPr>
              <a:lnSpc>
                <a:spcPct val="150000"/>
              </a:lnSpc>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p:txBody>
      </p:sp>
      <p:pic>
        <p:nvPicPr>
          <p:cNvPr id="7" name="Grafik 6" descr="Ein Bild, das Text, draußen, Person, Schild enthält.&#10;&#10;Automatisch generierte Beschreibung">
            <a:extLst>
              <a:ext uri="{FF2B5EF4-FFF2-40B4-BE49-F238E27FC236}">
                <a16:creationId xmlns:a16="http://schemas.microsoft.com/office/drawing/2014/main" id="{47DE08EA-E604-0BD8-891E-9C2E445E8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02" y="697080"/>
            <a:ext cx="5349660" cy="4012245"/>
          </a:xfrm>
          <a:prstGeom prst="rect">
            <a:avLst/>
          </a:prstGeom>
        </p:spPr>
      </p:pic>
      <p:sp>
        <p:nvSpPr>
          <p:cNvPr id="10" name="Textfeld 9">
            <a:extLst>
              <a:ext uri="{FF2B5EF4-FFF2-40B4-BE49-F238E27FC236}">
                <a16:creationId xmlns:a16="http://schemas.microsoft.com/office/drawing/2014/main" id="{60DE4A2B-6922-5E0A-70AB-3ECCFED15933}"/>
              </a:ext>
            </a:extLst>
          </p:cNvPr>
          <p:cNvSpPr txBox="1"/>
          <p:nvPr/>
        </p:nvSpPr>
        <p:spPr>
          <a:xfrm>
            <a:off x="163304" y="4757839"/>
            <a:ext cx="5349660" cy="33855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405149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560433"/>
            <a:ext cx="10658475" cy="762752"/>
          </a:xfrm>
        </p:spPr>
        <p:txBody>
          <a:bodyPr/>
          <a:lstStyle/>
          <a:p>
            <a:r>
              <a:rPr lang="de-DE" b="1" cap="none" dirty="0">
                <a:solidFill>
                  <a:schemeClr val="bg1"/>
                </a:solidFill>
                <a:latin typeface="News Gothic MT" panose="020B0504020203020204" pitchFamily="34" charset="0"/>
              </a:rPr>
              <a:t>Welches der hier aufgezählten Rechte ist </a:t>
            </a:r>
            <a:r>
              <a:rPr lang="de-DE" b="1" u="sng" cap="none" dirty="0">
                <a:solidFill>
                  <a:schemeClr val="bg1"/>
                </a:solidFill>
                <a:latin typeface="News Gothic MT" panose="020B0504020203020204" pitchFamily="34" charset="0"/>
              </a:rPr>
              <a:t>kein</a:t>
            </a:r>
            <a:r>
              <a:rPr lang="de-DE" b="1" cap="none" dirty="0">
                <a:solidFill>
                  <a:schemeClr val="bg1"/>
                </a:solidFill>
                <a:latin typeface="News Gothic MT" panose="020B0504020203020204" pitchFamily="34" charset="0"/>
              </a:rPr>
              <a:t> Kinderrecht der UN-Kinderrechtskonvention?</a:t>
            </a: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a) Das Recht auf Süßigkeiten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Das Recht auf den Besuch einer Grundschule</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Das Recht auf Ruhe, Freizeit und Spiel</a:t>
            </a:r>
          </a:p>
          <a:p>
            <a:endParaRPr lang="de-DE" dirty="0"/>
          </a:p>
        </p:txBody>
      </p:sp>
      <p:pic>
        <p:nvPicPr>
          <p:cNvPr id="5" name="Grafik 4" descr="Ein Bild, das Text, draußen, Person, Schild enthält.&#10;&#10;Automatisch generierte Beschreibung">
            <a:extLst>
              <a:ext uri="{FF2B5EF4-FFF2-40B4-BE49-F238E27FC236}">
                <a16:creationId xmlns:a16="http://schemas.microsoft.com/office/drawing/2014/main" id="{50F524EF-C64B-96DC-146F-81671B819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142" y="2161681"/>
            <a:ext cx="4996247" cy="3747185"/>
          </a:xfrm>
          <a:prstGeom prst="rect">
            <a:avLst/>
          </a:prstGeom>
        </p:spPr>
      </p:pic>
      <p:sp>
        <p:nvSpPr>
          <p:cNvPr id="10" name="Textfeld 9">
            <a:extLst>
              <a:ext uri="{FF2B5EF4-FFF2-40B4-BE49-F238E27FC236}">
                <a16:creationId xmlns:a16="http://schemas.microsoft.com/office/drawing/2014/main" id="{91B5D47E-689E-4645-5101-5BD7A66FA379}"/>
              </a:ext>
            </a:extLst>
          </p:cNvPr>
          <p:cNvSpPr txBox="1"/>
          <p:nvPr/>
        </p:nvSpPr>
        <p:spPr>
          <a:xfrm>
            <a:off x="5951044" y="5898086"/>
            <a:ext cx="6229846" cy="21544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813625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11804"/>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Malala Yousafzai ist </a:t>
            </a:r>
            <a:r>
              <a:rPr lang="de-DE" sz="2400" b="1" kern="50" cap="none" dirty="0">
                <a:solidFill>
                  <a:srgbClr val="FFFFFF"/>
                </a:solidFill>
                <a:latin typeface="News Gothic MT" panose="020B0504020203020204" pitchFamily="34" charset="0"/>
                <a:ea typeface="SimSun" panose="02010600030101010101" pitchFamily="2" charset="-122"/>
              </a:rPr>
              <a:t>e</a:t>
            </a:r>
            <a:r>
              <a:rPr lang="de-DE" sz="2400" b="1" kern="50" cap="none" dirty="0">
                <a:solidFill>
                  <a:srgbClr val="FFFFFF"/>
                </a:solidFill>
                <a:effectLst/>
                <a:latin typeface="News Gothic MT" panose="020B0504020203020204" pitchFamily="34" charset="0"/>
                <a:ea typeface="SimSun" panose="02010600030101010101" pitchFamily="2" charset="-122"/>
              </a:rPr>
              <a:t>ine Kinderrechtsaktivistin. Welchen Preis gewann </a:t>
            </a:r>
            <a:r>
              <a:rPr lang="de-DE" sz="2400" b="1" kern="50" cap="none" dirty="0">
                <a:solidFill>
                  <a:srgbClr val="FFFFFF"/>
                </a:solidFill>
                <a:latin typeface="News Gothic MT" panose="020B0504020203020204" pitchFamily="34" charset="0"/>
                <a:ea typeface="SimSun" panose="02010600030101010101" pitchFamily="2" charset="-122"/>
              </a:rPr>
              <a:t>s</a:t>
            </a:r>
            <a:r>
              <a:rPr lang="de-DE" sz="2400" b="1" kern="50" cap="none" dirty="0">
                <a:solidFill>
                  <a:srgbClr val="FFFFFF"/>
                </a:solidFill>
                <a:effectLst/>
                <a:latin typeface="News Gothic MT" panose="020B0504020203020204" pitchFamily="34" charset="0"/>
                <a:ea typeface="SimSun" panose="02010600030101010101" pitchFamily="2" charset="-122"/>
              </a:rPr>
              <a:t>ie, als </a:t>
            </a:r>
            <a:r>
              <a:rPr lang="de-DE" sz="2400" b="1" kern="50" cap="none" dirty="0">
                <a:solidFill>
                  <a:srgbClr val="FFFFFF"/>
                </a:solidFill>
                <a:latin typeface="News Gothic MT" panose="020B0504020203020204" pitchFamily="34" charset="0"/>
                <a:ea typeface="SimSun" panose="02010600030101010101" pitchFamily="2" charset="-122"/>
              </a:rPr>
              <a:t>j</a:t>
            </a:r>
            <a:r>
              <a:rPr lang="de-DE" sz="2400" b="1" kern="50" cap="none" dirty="0">
                <a:solidFill>
                  <a:srgbClr val="FFFFFF"/>
                </a:solidFill>
                <a:effectLst/>
                <a:latin typeface="News Gothic MT" panose="020B0504020203020204" pitchFamily="34" charset="0"/>
                <a:ea typeface="SimSun" panose="02010600030101010101" pitchFamily="2" charset="-122"/>
              </a:rPr>
              <a:t>üngste Preisträgerin überhaupt, für </a:t>
            </a:r>
            <a:r>
              <a:rPr lang="de-DE" sz="2400" b="1" kern="50" cap="none" dirty="0">
                <a:solidFill>
                  <a:srgbClr val="FFFFFF"/>
                </a:solidFill>
                <a:latin typeface="News Gothic MT" panose="020B0504020203020204" pitchFamily="34" charset="0"/>
                <a:ea typeface="SimSun" panose="02010600030101010101" pitchFamily="2" charset="-122"/>
              </a:rPr>
              <a:t>i</a:t>
            </a:r>
            <a:r>
              <a:rPr lang="de-DE" sz="2400" b="1" kern="50" cap="none" dirty="0">
                <a:solidFill>
                  <a:srgbClr val="FFFFFF"/>
                </a:solidFill>
                <a:effectLst/>
                <a:latin typeface="News Gothic MT" panose="020B0504020203020204" pitchFamily="34" charset="0"/>
                <a:ea typeface="SimSun" panose="02010600030101010101" pitchFamily="2" charset="-122"/>
              </a:rPr>
              <a:t>hr Engagement für </a:t>
            </a:r>
            <a:r>
              <a:rPr lang="de-DE" sz="2400" b="1" kern="50" cap="none" dirty="0">
                <a:solidFill>
                  <a:srgbClr val="FFFFFF"/>
                </a:solidFill>
                <a:latin typeface="News Gothic MT" panose="020B0504020203020204" pitchFamily="34" charset="0"/>
                <a:ea typeface="SimSun" panose="02010600030101010101" pitchFamily="2" charset="-122"/>
              </a:rPr>
              <a:t>d</a:t>
            </a:r>
            <a:r>
              <a:rPr lang="de-DE" sz="2400" b="1" kern="50" cap="none" dirty="0">
                <a:solidFill>
                  <a:srgbClr val="FFFFFF"/>
                </a:solidFill>
                <a:effectLst/>
                <a:latin typeface="News Gothic MT" panose="020B0504020203020204" pitchFamily="34" charset="0"/>
                <a:ea typeface="SimSun" panose="02010600030101010101" pitchFamily="2" charset="-122"/>
              </a:rPr>
              <a:t>ie Bildung von Mädchen?</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9" y="2000296"/>
            <a:ext cx="82202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a) Den Friedensnobelpreis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9" y="2925408"/>
            <a:ext cx="8220251" cy="36619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 Den Oscar</a:t>
            </a: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9" y="3804352"/>
            <a:ext cx="630819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Das Bundesverdienstkreuz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descr="Ein Bild, das Kleidung, Person, Wand enthält.&#10;&#10;Automatisch generierte Beschreibung">
            <a:extLst>
              <a:ext uri="{FF2B5EF4-FFF2-40B4-BE49-F238E27FC236}">
                <a16:creationId xmlns:a16="http://schemas.microsoft.com/office/drawing/2014/main" id="{2BB46A9D-892E-6F61-330C-5017E83E5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9427" y="1811332"/>
            <a:ext cx="5976142" cy="3986040"/>
          </a:xfrm>
          <a:prstGeom prst="rect">
            <a:avLst/>
          </a:prstGeom>
        </p:spPr>
      </p:pic>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9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0131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833828" y="1758028"/>
            <a:ext cx="4304188" cy="2209853"/>
          </a:xfrm>
        </p:spPr>
        <p:txBody>
          <a:bodyPr/>
          <a:lstStyle/>
          <a:p>
            <a:pPr algn="ct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Ist euch der Begriff Menschenrechte schon einmal begegnet?</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2B9B5640-E111-B2FB-1D6C-E192BC5CFB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984" y="1327739"/>
            <a:ext cx="3833758" cy="3833758"/>
          </a:xfrm>
          <a:prstGeom prst="rect">
            <a:avLst/>
          </a:prstGeom>
        </p:spPr>
      </p:pic>
    </p:spTree>
    <p:extLst>
      <p:ext uri="{BB962C8B-B14F-4D97-AF65-F5344CB8AC3E}">
        <p14:creationId xmlns:p14="http://schemas.microsoft.com/office/powerpoint/2010/main" val="2718534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674239" y="1899199"/>
            <a:ext cx="4890932" cy="3668545"/>
          </a:xfrm>
        </p:spPr>
        <p:txBody>
          <a:bodyPr>
            <a:normAutofit fontScale="92500" lnSpcReduction="20000"/>
          </a:bodyPr>
          <a:lstStyle/>
          <a:p>
            <a:pPr marL="285750" indent="-285750">
              <a:lnSpc>
                <a:spcPct val="110000"/>
              </a:lnSpc>
              <a:spcAft>
                <a:spcPts val="600"/>
              </a:spcAft>
            </a:pPr>
            <a:r>
              <a:rPr lang="en-US" sz="1700" dirty="0">
                <a:latin typeface="News Gothic MT" panose="020B0504020203020204" pitchFamily="34" charset="0"/>
              </a:rPr>
              <a:t>Malala Yousafzai </a:t>
            </a:r>
            <a:r>
              <a:rPr lang="en-US" sz="1700" dirty="0" err="1">
                <a:latin typeface="News Gothic MT" panose="020B0504020203020204" pitchFamily="34" charset="0"/>
              </a:rPr>
              <a:t>wurde</a:t>
            </a:r>
            <a:r>
              <a:rPr lang="en-US" sz="1700" dirty="0">
                <a:latin typeface="News Gothic MT" panose="020B0504020203020204" pitchFamily="34" charset="0"/>
              </a:rPr>
              <a:t> in Pakistan </a:t>
            </a:r>
            <a:r>
              <a:rPr lang="en-US" sz="1700" dirty="0" err="1">
                <a:latin typeface="News Gothic MT" panose="020B0504020203020204" pitchFamily="34" charset="0"/>
              </a:rPr>
              <a:t>geboren</a:t>
            </a:r>
            <a:r>
              <a:rPr lang="en-US" sz="1700" dirty="0">
                <a:latin typeface="News Gothic MT" panose="020B0504020203020204" pitchFamily="34" charset="0"/>
              </a:rPr>
              <a:t>, </a:t>
            </a:r>
            <a:r>
              <a:rPr lang="en-US" sz="1700" dirty="0" err="1">
                <a:latin typeface="News Gothic MT" panose="020B0504020203020204" pitchFamily="34" charset="0"/>
              </a:rPr>
              <a:t>ihr</a:t>
            </a:r>
            <a:r>
              <a:rPr lang="en-US" sz="1700" dirty="0">
                <a:latin typeface="News Gothic MT" panose="020B0504020203020204" pitchFamily="34" charset="0"/>
              </a:rPr>
              <a:t> </a:t>
            </a:r>
            <a:r>
              <a:rPr lang="en-US" sz="1700" dirty="0" err="1">
                <a:latin typeface="News Gothic MT" panose="020B0504020203020204" pitchFamily="34" charset="0"/>
              </a:rPr>
              <a:t>großer</a:t>
            </a:r>
            <a:r>
              <a:rPr lang="en-US" sz="1700" dirty="0">
                <a:latin typeface="News Gothic MT" panose="020B0504020203020204" pitchFamily="34" charset="0"/>
              </a:rPr>
              <a:t> </a:t>
            </a:r>
            <a:r>
              <a:rPr lang="en-US" sz="1700" dirty="0" err="1">
                <a:latin typeface="News Gothic MT" panose="020B0504020203020204" pitchFamily="34" charset="0"/>
              </a:rPr>
              <a:t>Traum</a:t>
            </a:r>
            <a:r>
              <a:rPr lang="en-US" sz="1700" dirty="0">
                <a:latin typeface="News Gothic MT" panose="020B0504020203020204" pitchFamily="34" charset="0"/>
              </a:rPr>
              <a:t> war es, </a:t>
            </a:r>
            <a:r>
              <a:rPr lang="en-US" sz="1700" dirty="0" err="1">
                <a:latin typeface="News Gothic MT" panose="020B0504020203020204" pitchFamily="34" charset="0"/>
              </a:rPr>
              <a:t>zur</a:t>
            </a:r>
            <a:r>
              <a:rPr lang="en-US" sz="1700">
                <a:latin typeface="News Gothic MT" panose="020B0504020203020204" pitchFamily="34" charset="0"/>
              </a:rPr>
              <a:t> Schule </a:t>
            </a:r>
            <a:r>
              <a:rPr lang="en-US" sz="1700" dirty="0" err="1">
                <a:latin typeface="News Gothic MT" panose="020B0504020203020204" pitchFamily="34" charset="0"/>
              </a:rPr>
              <a:t>gehen</a:t>
            </a:r>
            <a:r>
              <a:rPr lang="en-US" sz="1700" dirty="0">
                <a:latin typeface="News Gothic MT" panose="020B0504020203020204" pitchFamily="34" charset="0"/>
              </a:rPr>
              <a:t> </a:t>
            </a:r>
            <a:r>
              <a:rPr lang="en-US" sz="1700" dirty="0" err="1">
                <a:latin typeface="News Gothic MT" panose="020B0504020203020204" pitchFamily="34" charset="0"/>
              </a:rPr>
              <a:t>zu</a:t>
            </a:r>
            <a:r>
              <a:rPr lang="en-US" sz="1700" dirty="0">
                <a:latin typeface="News Gothic MT" panose="020B0504020203020204" pitchFamily="34" charset="0"/>
              </a:rPr>
              <a:t> </a:t>
            </a:r>
            <a:r>
              <a:rPr lang="en-US" sz="1700" dirty="0" err="1">
                <a:latin typeface="News Gothic MT" panose="020B0504020203020204" pitchFamily="34" charset="0"/>
              </a:rPr>
              <a:t>können</a:t>
            </a:r>
            <a:r>
              <a:rPr lang="en-US" sz="1700" dirty="0">
                <a:latin typeface="News Gothic MT" panose="020B0504020203020204" pitchFamily="34" charset="0"/>
              </a:rPr>
              <a:t>, </a:t>
            </a:r>
            <a:r>
              <a:rPr lang="en-US" sz="1700" dirty="0" err="1">
                <a:latin typeface="News Gothic MT" panose="020B0504020203020204" pitchFamily="34" charset="0"/>
              </a:rPr>
              <a:t>doch</a:t>
            </a:r>
            <a:r>
              <a:rPr lang="en-US" sz="1700" dirty="0">
                <a:latin typeface="News Gothic MT" panose="020B0504020203020204" pitchFamily="34" charset="0"/>
              </a:rPr>
              <a:t> die Taliban hat </a:t>
            </a:r>
            <a:r>
              <a:rPr lang="en-US" sz="1700" dirty="0" err="1">
                <a:latin typeface="News Gothic MT" panose="020B0504020203020204" pitchFamily="34" charset="0"/>
              </a:rPr>
              <a:t>Mädchen</a:t>
            </a:r>
            <a:r>
              <a:rPr lang="en-US" sz="1700" dirty="0">
                <a:latin typeface="News Gothic MT" panose="020B0504020203020204" pitchFamily="34" charset="0"/>
              </a:rPr>
              <a:t> den </a:t>
            </a:r>
            <a:r>
              <a:rPr lang="en-US" sz="1700" dirty="0" err="1">
                <a:latin typeface="News Gothic MT" panose="020B0504020203020204" pitchFamily="34" charset="0"/>
              </a:rPr>
              <a:t>Schulbesuch</a:t>
            </a:r>
            <a:r>
              <a:rPr lang="en-US" sz="1700" dirty="0">
                <a:latin typeface="News Gothic MT" panose="020B0504020203020204" pitchFamily="34" charset="0"/>
              </a:rPr>
              <a:t> </a:t>
            </a:r>
            <a:r>
              <a:rPr lang="en-US" sz="1700" dirty="0" err="1">
                <a:latin typeface="News Gothic MT" panose="020B0504020203020204" pitchFamily="34" charset="0"/>
              </a:rPr>
              <a:t>verweht</a:t>
            </a:r>
            <a:endParaRPr lang="en-US" sz="1700" dirty="0">
              <a:latin typeface="News Gothic MT" panose="020B0504020203020204" pitchFamily="34" charset="0"/>
            </a:endParaRPr>
          </a:p>
          <a:p>
            <a:pPr marL="285750" indent="-285750">
              <a:lnSpc>
                <a:spcPct val="110000"/>
              </a:lnSpc>
              <a:spcAft>
                <a:spcPts val="600"/>
              </a:spcAft>
            </a:pPr>
            <a:r>
              <a:rPr lang="en-US" sz="1700" dirty="0">
                <a:latin typeface="News Gothic MT" panose="020B0504020203020204" pitchFamily="34" charset="0"/>
              </a:rPr>
              <a:t>Malala </a:t>
            </a:r>
            <a:r>
              <a:rPr lang="en-US" sz="1700" dirty="0" err="1">
                <a:latin typeface="News Gothic MT" panose="020B0504020203020204" pitchFamily="34" charset="0"/>
              </a:rPr>
              <a:t>kämpfte</a:t>
            </a:r>
            <a:r>
              <a:rPr lang="en-US" sz="1700" dirty="0">
                <a:latin typeface="News Gothic MT" panose="020B0504020203020204" pitchFamily="34" charset="0"/>
              </a:rPr>
              <a:t> </a:t>
            </a:r>
            <a:r>
              <a:rPr lang="en-US" sz="1700" dirty="0" err="1">
                <a:latin typeface="News Gothic MT" panose="020B0504020203020204" pitchFamily="34" charset="0"/>
              </a:rPr>
              <a:t>öffentlich</a:t>
            </a:r>
            <a:r>
              <a:rPr lang="en-US" sz="1700" dirty="0">
                <a:latin typeface="News Gothic MT" panose="020B0504020203020204" pitchFamily="34" charset="0"/>
              </a:rPr>
              <a:t> </a:t>
            </a:r>
            <a:r>
              <a:rPr lang="en-US" sz="1700" dirty="0" err="1">
                <a:latin typeface="News Gothic MT" panose="020B0504020203020204" pitchFamily="34" charset="0"/>
              </a:rPr>
              <a:t>gegen</a:t>
            </a:r>
            <a:r>
              <a:rPr lang="en-US" sz="1700" dirty="0">
                <a:latin typeface="News Gothic MT" panose="020B0504020203020204" pitchFamily="34" charset="0"/>
              </a:rPr>
              <a:t> dieses </a:t>
            </a:r>
            <a:r>
              <a:rPr lang="en-US" sz="1700" dirty="0" err="1">
                <a:latin typeface="News Gothic MT" panose="020B0504020203020204" pitchFamily="34" charset="0"/>
              </a:rPr>
              <a:t>Verbot</a:t>
            </a:r>
            <a:r>
              <a:rPr lang="en-US" sz="1700" dirty="0">
                <a:latin typeface="News Gothic MT" panose="020B0504020203020204" pitchFamily="34" charset="0"/>
              </a:rPr>
              <a:t> </a:t>
            </a:r>
          </a:p>
          <a:p>
            <a:pPr marL="285750" indent="-285750">
              <a:lnSpc>
                <a:spcPct val="110000"/>
              </a:lnSpc>
              <a:spcAft>
                <a:spcPts val="600"/>
              </a:spcAft>
            </a:pPr>
            <a:r>
              <a:rPr lang="en-US" sz="1700" dirty="0">
                <a:latin typeface="News Gothic MT" panose="020B0504020203020204" pitchFamily="34" charset="0"/>
              </a:rPr>
              <a:t>2012 </a:t>
            </a:r>
            <a:r>
              <a:rPr lang="en-US" sz="1700" dirty="0" err="1">
                <a:latin typeface="News Gothic MT" panose="020B0504020203020204" pitchFamily="34" charset="0"/>
              </a:rPr>
              <a:t>verübte</a:t>
            </a:r>
            <a:r>
              <a:rPr lang="en-US" sz="1700" dirty="0">
                <a:latin typeface="News Gothic MT" panose="020B0504020203020204" pitchFamily="34" charset="0"/>
              </a:rPr>
              <a:t> die Taliban </a:t>
            </a:r>
            <a:r>
              <a:rPr lang="en-US" sz="1700" dirty="0" err="1">
                <a:latin typeface="News Gothic MT" panose="020B0504020203020204" pitchFamily="34" charset="0"/>
              </a:rPr>
              <a:t>ein</a:t>
            </a:r>
            <a:r>
              <a:rPr lang="en-US" sz="1700" dirty="0">
                <a:latin typeface="News Gothic MT" panose="020B0504020203020204" pitchFamily="34" charset="0"/>
              </a:rPr>
              <a:t> Attentat auf Malala und </a:t>
            </a:r>
            <a:r>
              <a:rPr lang="en-US" sz="1700" dirty="0" err="1">
                <a:latin typeface="News Gothic MT" panose="020B0504020203020204" pitchFamily="34" charset="0"/>
              </a:rPr>
              <a:t>verletzte</a:t>
            </a:r>
            <a:r>
              <a:rPr lang="en-US" sz="1700" dirty="0">
                <a:latin typeface="News Gothic MT" panose="020B0504020203020204" pitchFamily="34" charset="0"/>
              </a:rPr>
              <a:t> </a:t>
            </a:r>
            <a:r>
              <a:rPr lang="en-US" sz="1700" dirty="0" err="1">
                <a:latin typeface="News Gothic MT" panose="020B0504020203020204" pitchFamily="34" charset="0"/>
              </a:rPr>
              <a:t>sie</a:t>
            </a:r>
            <a:r>
              <a:rPr lang="en-US" sz="1700" dirty="0">
                <a:latin typeface="News Gothic MT" panose="020B0504020203020204" pitchFamily="34" charset="0"/>
              </a:rPr>
              <a:t> </a:t>
            </a:r>
            <a:r>
              <a:rPr lang="en-US" sz="1700" dirty="0" err="1">
                <a:latin typeface="News Gothic MT" panose="020B0504020203020204" pitchFamily="34" charset="0"/>
              </a:rPr>
              <a:t>schwer</a:t>
            </a:r>
            <a:endParaRPr lang="en-US" sz="1700" dirty="0">
              <a:latin typeface="News Gothic MT" panose="020B0504020203020204" pitchFamily="34" charset="0"/>
            </a:endParaRPr>
          </a:p>
          <a:p>
            <a:pPr marL="285750" indent="-285750">
              <a:lnSpc>
                <a:spcPct val="110000"/>
              </a:lnSpc>
              <a:spcAft>
                <a:spcPts val="600"/>
              </a:spcAft>
            </a:pPr>
            <a:r>
              <a:rPr lang="en-US" sz="1700" dirty="0" err="1">
                <a:latin typeface="News Gothic MT" panose="020B0504020203020204" pitchFamily="34" charset="0"/>
              </a:rPr>
              <a:t>Seitdem</a:t>
            </a:r>
            <a:r>
              <a:rPr lang="en-US" sz="1700" dirty="0">
                <a:latin typeface="News Gothic MT" panose="020B0504020203020204" pitchFamily="34" charset="0"/>
              </a:rPr>
              <a:t> leben Malala und </a:t>
            </a:r>
            <a:r>
              <a:rPr lang="en-US" sz="1700" dirty="0" err="1">
                <a:latin typeface="News Gothic MT" panose="020B0504020203020204" pitchFamily="34" charset="0"/>
              </a:rPr>
              <a:t>ihre</a:t>
            </a:r>
            <a:r>
              <a:rPr lang="en-US" sz="1700" dirty="0">
                <a:latin typeface="News Gothic MT" panose="020B0504020203020204" pitchFamily="34" charset="0"/>
              </a:rPr>
              <a:t> </a:t>
            </a:r>
            <a:r>
              <a:rPr lang="en-US" sz="1700" dirty="0" err="1">
                <a:latin typeface="News Gothic MT" panose="020B0504020203020204" pitchFamily="34" charset="0"/>
              </a:rPr>
              <a:t>Familie</a:t>
            </a:r>
            <a:r>
              <a:rPr lang="en-US" sz="1700" dirty="0">
                <a:latin typeface="News Gothic MT" panose="020B0504020203020204" pitchFamily="34" charset="0"/>
              </a:rPr>
              <a:t> in </a:t>
            </a:r>
            <a:r>
              <a:rPr lang="en-US" sz="1700" dirty="0" err="1">
                <a:latin typeface="News Gothic MT" panose="020B0504020203020204" pitchFamily="34" charset="0"/>
              </a:rPr>
              <a:t>Großbritannien</a:t>
            </a:r>
            <a:endParaRPr lang="en-US" sz="1700" dirty="0">
              <a:latin typeface="News Gothic MT" panose="020B0504020203020204" pitchFamily="34" charset="0"/>
            </a:endParaRPr>
          </a:p>
          <a:p>
            <a:pPr marL="285750" indent="-285750">
              <a:lnSpc>
                <a:spcPct val="110000"/>
              </a:lnSpc>
              <a:spcAft>
                <a:spcPts val="600"/>
              </a:spcAft>
            </a:pPr>
            <a:r>
              <a:rPr lang="en-US" sz="1700" dirty="0">
                <a:latin typeface="News Gothic MT" panose="020B0504020203020204" pitchFamily="34" charset="0"/>
              </a:rPr>
              <a:t>Malala </a:t>
            </a:r>
            <a:r>
              <a:rPr lang="en-US" sz="1700" dirty="0" err="1">
                <a:latin typeface="News Gothic MT" panose="020B0504020203020204" pitchFamily="34" charset="0"/>
              </a:rPr>
              <a:t>setzt</a:t>
            </a:r>
            <a:r>
              <a:rPr lang="en-US" sz="1700" dirty="0">
                <a:latin typeface="News Gothic MT" panose="020B0504020203020204" pitchFamily="34" charset="0"/>
              </a:rPr>
              <a:t> </a:t>
            </a:r>
            <a:r>
              <a:rPr lang="en-US" sz="1700" dirty="0" err="1">
                <a:latin typeface="News Gothic MT" panose="020B0504020203020204" pitchFamily="34" charset="0"/>
              </a:rPr>
              <a:t>sich</a:t>
            </a:r>
            <a:r>
              <a:rPr lang="en-US" sz="1700" dirty="0">
                <a:latin typeface="News Gothic MT" panose="020B0504020203020204" pitchFamily="34" charset="0"/>
              </a:rPr>
              <a:t> </a:t>
            </a:r>
            <a:r>
              <a:rPr lang="en-US" sz="1700" dirty="0" err="1">
                <a:latin typeface="News Gothic MT" panose="020B0504020203020204" pitchFamily="34" charset="0"/>
              </a:rPr>
              <a:t>weltweit</a:t>
            </a:r>
            <a:r>
              <a:rPr lang="en-US" sz="1700" dirty="0">
                <a:latin typeface="News Gothic MT" panose="020B0504020203020204" pitchFamily="34" charset="0"/>
              </a:rPr>
              <a:t> für die </a:t>
            </a:r>
            <a:r>
              <a:rPr lang="en-US" sz="1700" dirty="0" err="1">
                <a:latin typeface="News Gothic MT" panose="020B0504020203020204" pitchFamily="34" charset="0"/>
              </a:rPr>
              <a:t>Bildung</a:t>
            </a:r>
            <a:r>
              <a:rPr lang="en-US" sz="1700" dirty="0">
                <a:latin typeface="News Gothic MT" panose="020B0504020203020204" pitchFamily="34" charset="0"/>
              </a:rPr>
              <a:t> von </a:t>
            </a:r>
            <a:r>
              <a:rPr lang="en-US" sz="1700" dirty="0" err="1">
                <a:latin typeface="News Gothic MT" panose="020B0504020203020204" pitchFamily="34" charset="0"/>
              </a:rPr>
              <a:t>Mädchen</a:t>
            </a:r>
            <a:r>
              <a:rPr lang="en-US" sz="1700" dirty="0">
                <a:latin typeface="News Gothic MT" panose="020B0504020203020204" pitchFamily="34" charset="0"/>
              </a:rPr>
              <a:t> </a:t>
            </a:r>
            <a:r>
              <a:rPr lang="en-US" sz="1700" dirty="0" err="1">
                <a:latin typeface="News Gothic MT" panose="020B0504020203020204" pitchFamily="34" charset="0"/>
              </a:rPr>
              <a:t>ein</a:t>
            </a:r>
            <a:r>
              <a:rPr lang="en-US" sz="1700" dirty="0">
                <a:latin typeface="News Gothic MT" panose="020B0504020203020204" pitchFamily="34" charset="0"/>
              </a:rPr>
              <a:t> und </a:t>
            </a:r>
            <a:r>
              <a:rPr lang="en-US" sz="1700" dirty="0" err="1">
                <a:latin typeface="News Gothic MT" panose="020B0504020203020204" pitchFamily="34" charset="0"/>
              </a:rPr>
              <a:t>erhielt</a:t>
            </a:r>
            <a:r>
              <a:rPr lang="en-US" sz="1700" dirty="0">
                <a:latin typeface="News Gothic MT" panose="020B0504020203020204" pitchFamily="34" charset="0"/>
              </a:rPr>
              <a:t> für </a:t>
            </a:r>
            <a:r>
              <a:rPr lang="en-US" sz="1700" dirty="0" err="1">
                <a:latin typeface="News Gothic MT" panose="020B0504020203020204" pitchFamily="34" charset="0"/>
              </a:rPr>
              <a:t>ihr</a:t>
            </a:r>
            <a:r>
              <a:rPr lang="en-US" sz="1700" dirty="0">
                <a:latin typeface="News Gothic MT" panose="020B0504020203020204" pitchFamily="34" charset="0"/>
              </a:rPr>
              <a:t> Engagement 2017 den </a:t>
            </a:r>
            <a:r>
              <a:rPr lang="en-US" sz="1700" dirty="0" err="1">
                <a:latin typeface="News Gothic MT" panose="020B0504020203020204" pitchFamily="34" charset="0"/>
              </a:rPr>
              <a:t>Friedensnobelpreis</a:t>
            </a:r>
            <a:endParaRPr lang="en-US" sz="1700" dirty="0">
              <a:latin typeface="News Gothic MT" panose="020B0504020203020204" pitchFamily="34" charset="0"/>
            </a:endParaRPr>
          </a:p>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pic>
        <p:nvPicPr>
          <p:cNvPr id="4" name="Grafik 3" descr="Ein Bild, das Kleidung, Person, Wand enthält.&#10;&#10;Automatisch generierte Beschreibung">
            <a:extLst>
              <a:ext uri="{FF2B5EF4-FFF2-40B4-BE49-F238E27FC236}">
                <a16:creationId xmlns:a16="http://schemas.microsoft.com/office/drawing/2014/main" id="{66FBAE75-4606-C4B4-3F59-A63EE5313F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867" y="1772443"/>
            <a:ext cx="5631747" cy="3756331"/>
          </a:xfrm>
          <a:prstGeom prst="rect">
            <a:avLst/>
          </a:prstGeom>
        </p:spPr>
      </p:pic>
      <p:sp>
        <p:nvSpPr>
          <p:cNvPr id="10" name="Textfeld 9">
            <a:extLst>
              <a:ext uri="{FF2B5EF4-FFF2-40B4-BE49-F238E27FC236}">
                <a16:creationId xmlns:a16="http://schemas.microsoft.com/office/drawing/2014/main" id="{403FCB71-3D31-4A3F-08CA-372F00841249}"/>
              </a:ext>
            </a:extLst>
          </p:cNvPr>
          <p:cNvSpPr txBox="1"/>
          <p:nvPr/>
        </p:nvSpPr>
        <p:spPr>
          <a:xfrm>
            <a:off x="283464" y="5567744"/>
            <a:ext cx="6231636"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98197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11804"/>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Malala Yousafzai ist </a:t>
            </a:r>
            <a:r>
              <a:rPr lang="de-DE" sz="2400" b="1" kern="50" cap="none" dirty="0">
                <a:solidFill>
                  <a:srgbClr val="FFFFFF"/>
                </a:solidFill>
                <a:latin typeface="News Gothic MT" panose="020B0504020203020204" pitchFamily="34" charset="0"/>
                <a:ea typeface="SimSun" panose="02010600030101010101" pitchFamily="2" charset="-122"/>
              </a:rPr>
              <a:t>e</a:t>
            </a:r>
            <a:r>
              <a:rPr lang="de-DE" sz="2400" b="1" kern="50" cap="none" dirty="0">
                <a:solidFill>
                  <a:srgbClr val="FFFFFF"/>
                </a:solidFill>
                <a:effectLst/>
                <a:latin typeface="News Gothic MT" panose="020B0504020203020204" pitchFamily="34" charset="0"/>
                <a:ea typeface="SimSun" panose="02010600030101010101" pitchFamily="2" charset="-122"/>
              </a:rPr>
              <a:t>ine Kinderrechtsaktivistin. Welchen Preis gewann sie, als </a:t>
            </a:r>
            <a:r>
              <a:rPr lang="de-DE" sz="2400" b="1" kern="50" cap="none" dirty="0">
                <a:solidFill>
                  <a:srgbClr val="FFFFFF"/>
                </a:solidFill>
                <a:latin typeface="News Gothic MT" panose="020B0504020203020204" pitchFamily="34" charset="0"/>
                <a:ea typeface="SimSun" panose="02010600030101010101" pitchFamily="2" charset="-122"/>
              </a:rPr>
              <a:t>j</a:t>
            </a:r>
            <a:r>
              <a:rPr lang="de-DE" sz="2400" b="1" kern="50" cap="none" dirty="0">
                <a:solidFill>
                  <a:srgbClr val="FFFFFF"/>
                </a:solidFill>
                <a:effectLst/>
                <a:latin typeface="News Gothic MT" panose="020B0504020203020204" pitchFamily="34" charset="0"/>
                <a:ea typeface="SimSun" panose="02010600030101010101" pitchFamily="2" charset="-122"/>
              </a:rPr>
              <a:t>üngste Preisträgerin überhaupt, für </a:t>
            </a:r>
            <a:r>
              <a:rPr lang="de-DE" sz="2400" b="1" kern="50" cap="none" dirty="0">
                <a:solidFill>
                  <a:srgbClr val="FFFFFF"/>
                </a:solidFill>
                <a:latin typeface="News Gothic MT" panose="020B0504020203020204" pitchFamily="34" charset="0"/>
                <a:ea typeface="SimSun" panose="02010600030101010101" pitchFamily="2" charset="-122"/>
              </a:rPr>
              <a:t>i</a:t>
            </a:r>
            <a:r>
              <a:rPr lang="de-DE" sz="2400" b="1" kern="50" cap="none" dirty="0">
                <a:solidFill>
                  <a:srgbClr val="FFFFFF"/>
                </a:solidFill>
                <a:effectLst/>
                <a:latin typeface="News Gothic MT" panose="020B0504020203020204" pitchFamily="34" charset="0"/>
                <a:ea typeface="SimSun" panose="02010600030101010101" pitchFamily="2" charset="-122"/>
              </a:rPr>
              <a:t>hr Engagement für </a:t>
            </a:r>
            <a:r>
              <a:rPr lang="de-DE" sz="2400" b="1" kern="50" cap="none" dirty="0">
                <a:solidFill>
                  <a:srgbClr val="FFFFFF"/>
                </a:solidFill>
                <a:latin typeface="News Gothic MT" panose="020B0504020203020204" pitchFamily="34" charset="0"/>
                <a:ea typeface="SimSun" panose="02010600030101010101" pitchFamily="2" charset="-122"/>
              </a:rPr>
              <a:t>d</a:t>
            </a:r>
            <a:r>
              <a:rPr lang="de-DE" sz="2400" b="1" kern="50" cap="none" dirty="0">
                <a:solidFill>
                  <a:srgbClr val="FFFFFF"/>
                </a:solidFill>
                <a:effectLst/>
                <a:latin typeface="News Gothic MT" panose="020B0504020203020204" pitchFamily="34" charset="0"/>
                <a:ea typeface="SimSun" panose="02010600030101010101" pitchFamily="2" charset="-122"/>
              </a:rPr>
              <a:t>ie Bildung von Mädchen?</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9" y="2000296"/>
            <a:ext cx="82202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cs typeface="+mn-cs"/>
              </a:rPr>
              <a:t>a) Den Friedensnobelpreis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9" y="2925408"/>
            <a:ext cx="8220251" cy="36619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 Den Oscar</a:t>
            </a: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9" y="3804352"/>
            <a:ext cx="630819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Das Bundesverdienstkreuz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descr="Ein Bild, das Kleidung, Person, Wand enthält.&#10;&#10;Automatisch generierte Beschreibung">
            <a:extLst>
              <a:ext uri="{FF2B5EF4-FFF2-40B4-BE49-F238E27FC236}">
                <a16:creationId xmlns:a16="http://schemas.microsoft.com/office/drawing/2014/main" id="{2BB46A9D-892E-6F61-330C-5017E83E5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9427" y="1811332"/>
            <a:ext cx="5976142" cy="3986040"/>
          </a:xfrm>
          <a:prstGeom prst="rect">
            <a:avLst/>
          </a:prstGeom>
        </p:spPr>
      </p:pic>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9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32693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314338"/>
            <a:ext cx="4953000" cy="3566310"/>
          </a:xfrm>
        </p:spPr>
        <p:txBody>
          <a:bodyPr/>
          <a:lstStyle/>
          <a:p>
            <a:pPr algn="ctr"/>
            <a:r>
              <a:rPr lang="de-DE" b="1" dirty="0">
                <a:solidFill>
                  <a:schemeClr val="bg1"/>
                </a:solidFill>
                <a:latin typeface="News Gothic MT" panose="020B0504020203020204" pitchFamily="34" charset="0"/>
              </a:rPr>
              <a:t>Das Recht auf Teilhabe ist ein Kinder- und Menschenrecht:</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Welche Arten der Teilhabe an der Gesellschaft fallen dir ein?</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endParaRPr lang="de-DE" b="1" dirty="0">
              <a:solidFill>
                <a:schemeClr val="bg1"/>
              </a:solidFill>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607405A9-5818-7F8B-0C7D-C1F9E1024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9654" y="1405463"/>
            <a:ext cx="3833758" cy="3833758"/>
          </a:xfrm>
          <a:prstGeom prst="rect">
            <a:avLst/>
          </a:prstGeom>
        </p:spPr>
      </p:pic>
    </p:spTree>
    <p:extLst>
      <p:ext uri="{BB962C8B-B14F-4D97-AF65-F5344CB8AC3E}">
        <p14:creationId xmlns:p14="http://schemas.microsoft.com/office/powerpoint/2010/main" val="3700156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41876"/>
            <a:ext cx="10658475" cy="762752"/>
          </a:xfrm>
        </p:spPr>
        <p:txBody>
          <a:bodyPr/>
          <a:lstStyle/>
          <a:p>
            <a:r>
              <a:rPr lang="de-DE" sz="2400" b="1" kern="50" cap="none" dirty="0">
                <a:solidFill>
                  <a:schemeClr val="bg1"/>
                </a:solidFill>
                <a:latin typeface="News Gothic MT" panose="020B0504020203020204" pitchFamily="34" charset="0"/>
                <a:ea typeface="SimSun" panose="02010600030101010101" pitchFamily="2" charset="-122"/>
              </a:rPr>
              <a:t>Menschen, die nicht die deutsche Staatsangehörigkeit haben, aber in Deutschland leben, dürfen in der Regel nicht in Deutschland wählen. Wie viele Menschen durften aus diesem Grund an der letzten Bundestagswahl nicht teilnehmen?</a:t>
            </a: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18,7 Millionen Menschen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9,5 Millionen Menschen</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2,4 Millionen Menschen</a:t>
            </a:r>
          </a:p>
          <a:p>
            <a:endParaRPr lang="de-DE" dirty="0"/>
          </a:p>
        </p:txBody>
      </p:sp>
      <p:pic>
        <p:nvPicPr>
          <p:cNvPr id="4" name="Grafik 3" descr="Ein Bild, das Text, Visitenkarte enthält.&#10;&#10;Automatisch generierte Beschreibung">
            <a:extLst>
              <a:ext uri="{FF2B5EF4-FFF2-40B4-BE49-F238E27FC236}">
                <a16:creationId xmlns:a16="http://schemas.microsoft.com/office/drawing/2014/main" id="{EBCC2A56-C689-F298-2CF6-7F23D91E482A}"/>
              </a:ext>
            </a:extLst>
          </p:cNvPr>
          <p:cNvPicPr>
            <a:picLocks noChangeAspect="1"/>
          </p:cNvPicPr>
          <p:nvPr/>
        </p:nvPicPr>
        <p:blipFill rotWithShape="1">
          <a:blip r:embed="rId2">
            <a:extLst>
              <a:ext uri="{28A0092B-C50C-407E-A947-70E740481C1C}">
                <a14:useLocalDpi xmlns:a14="http://schemas.microsoft.com/office/drawing/2010/main" val="0"/>
              </a:ext>
            </a:extLst>
          </a:blip>
          <a:srcRect t="-10176" b="19193"/>
          <a:stretch/>
        </p:blipFill>
        <p:spPr>
          <a:xfrm>
            <a:off x="7067203" y="1605869"/>
            <a:ext cx="3811568" cy="4335101"/>
          </a:xfrm>
          <a:prstGeom prst="rect">
            <a:avLst/>
          </a:prstGeom>
        </p:spPr>
      </p:pic>
      <p:sp>
        <p:nvSpPr>
          <p:cNvPr id="9" name="Textfeld 8">
            <a:extLst>
              <a:ext uri="{FF2B5EF4-FFF2-40B4-BE49-F238E27FC236}">
                <a16:creationId xmlns:a16="http://schemas.microsoft.com/office/drawing/2014/main" id="{3BF78E8E-C2B5-DF17-1C7C-1D3A5D527348}"/>
              </a:ext>
            </a:extLst>
          </p:cNvPr>
          <p:cNvSpPr txBox="1"/>
          <p:nvPr/>
        </p:nvSpPr>
        <p:spPr>
          <a:xfrm>
            <a:off x="7067203" y="5940970"/>
            <a:ext cx="6230866" cy="215444"/>
          </a:xfrm>
          <a:prstGeom prst="rect">
            <a:avLst/>
          </a:prstGeom>
          <a:noFill/>
        </p:spPr>
        <p:txBody>
          <a:bodyPr wrap="square">
            <a:spAutoFit/>
          </a:bodyPr>
          <a:lstStyle/>
          <a:p>
            <a:r>
              <a:rPr lang="de-DE" sz="800" dirty="0"/>
              <a:t>Foto von </a:t>
            </a:r>
            <a:r>
              <a:rPr lang="de-DE" sz="800" dirty="0">
                <a:hlinkClick r:id="rId3">
                  <a:extLst>
                    <a:ext uri="{A12FA001-AC4F-418D-AE19-62706E023703}">
                      <ahyp:hlinkClr xmlns:ahyp="http://schemas.microsoft.com/office/drawing/2018/hyperlinkcolor" val="tx"/>
                    </a:ext>
                  </a:extLst>
                </a:hlinkClick>
              </a:rPr>
              <a:t>Mika Baumeister</a:t>
            </a:r>
            <a:r>
              <a:rPr lang="de-DE" sz="800" dirty="0"/>
              <a:t> auf </a:t>
            </a:r>
            <a:r>
              <a:rPr lang="de-DE" sz="800" dirty="0" err="1">
                <a:hlinkClick r:id="rId4">
                  <a:extLst>
                    <a:ext uri="{A12FA001-AC4F-418D-AE19-62706E023703}">
                      <ahyp:hlinkClr xmlns:ahyp="http://schemas.microsoft.com/office/drawing/2018/hyperlinkcolor" val="tx"/>
                    </a:ext>
                  </a:extLst>
                </a:hlinkClick>
              </a:rPr>
              <a:t>Unsplash</a:t>
            </a:r>
            <a:r>
              <a:rPr lang="de-DE" sz="800" dirty="0"/>
              <a:t> </a:t>
            </a:r>
          </a:p>
        </p:txBody>
      </p:sp>
    </p:spTree>
    <p:extLst>
      <p:ext uri="{BB962C8B-B14F-4D97-AF65-F5344CB8AC3E}">
        <p14:creationId xmlns:p14="http://schemas.microsoft.com/office/powerpoint/2010/main" val="351938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645959" y="1899199"/>
            <a:ext cx="4890932" cy="3668545"/>
          </a:xfrm>
        </p:spPr>
        <p:txBody>
          <a:bodyPr>
            <a:normAutofit/>
          </a:bodyPr>
          <a:lstStyle/>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sp>
        <p:nvSpPr>
          <p:cNvPr id="8" name="Textfeld 7">
            <a:extLst>
              <a:ext uri="{FF2B5EF4-FFF2-40B4-BE49-F238E27FC236}">
                <a16:creationId xmlns:a16="http://schemas.microsoft.com/office/drawing/2014/main" id="{D2F0B8BD-63D5-BC6C-53C8-7D4BBB218D9D}"/>
              </a:ext>
            </a:extLst>
          </p:cNvPr>
          <p:cNvSpPr txBox="1"/>
          <p:nvPr/>
        </p:nvSpPr>
        <p:spPr>
          <a:xfrm>
            <a:off x="6096000" y="1879950"/>
            <a:ext cx="6229846" cy="3816429"/>
          </a:xfrm>
          <a:prstGeom prst="rect">
            <a:avLst/>
          </a:prstGeom>
          <a:noFill/>
        </p:spPr>
        <p:txBody>
          <a:bodyPr wrap="square">
            <a:spAutoFit/>
          </a:bodyPr>
          <a:lstStyle/>
          <a:p>
            <a:pPr marL="285750" indent="-285750">
              <a:buFont typeface="Arial" panose="020B0604020202020204" pitchFamily="34" charset="0"/>
              <a:buChar char="•"/>
            </a:pPr>
            <a:r>
              <a:rPr lang="de-DE" dirty="0">
                <a:latin typeface="News Gothic MT" panose="020B0504020203020204" pitchFamily="34" charset="0"/>
              </a:rPr>
              <a:t>Wählen z.B. bei Bundestagswahlen ist einer der Grundpfeiler einer Demokratie und ein niedrigschwelliges Mittel politischer Teilhabe</a:t>
            </a:r>
          </a:p>
          <a:p>
            <a:pPr marL="285750" indent="-285750">
              <a:buFont typeface="Arial" panose="020B0604020202020204" pitchFamily="34" charset="0"/>
              <a:buChar char="•"/>
            </a:pPr>
            <a:endParaRPr lang="de-DE" dirty="0">
              <a:latin typeface="News Gothic MT" panose="020B0504020203020204" pitchFamily="34" charset="0"/>
            </a:endParaRPr>
          </a:p>
          <a:p>
            <a:pPr marL="285750" indent="-285750">
              <a:buFont typeface="Arial" panose="020B0604020202020204" pitchFamily="34" charset="0"/>
              <a:buChar char="•"/>
            </a:pPr>
            <a:r>
              <a:rPr lang="de-DE" dirty="0">
                <a:latin typeface="News Gothic MT" panose="020B0504020203020204" pitchFamily="34" charset="0"/>
              </a:rPr>
              <a:t>Wenn ca. 9,5 Millionen in Deutschland lebende Menschen nicht an der Wahl teilnehmen können, fehlt ihnen das Mitbestimmungsrecht </a:t>
            </a:r>
            <a:r>
              <a:rPr lang="de-DE" dirty="0">
                <a:latin typeface="News Gothic MT" panose="020B0504020203020204" pitchFamily="34" charset="0"/>
                <a:sym typeface="Wingdings" panose="05000000000000000000" pitchFamily="2" charset="2"/>
              </a:rPr>
              <a:t> Ihre Anliegen können nicht in Form von Stimmabgaben eingebracht werden</a:t>
            </a:r>
          </a:p>
          <a:p>
            <a:pPr marL="285750" indent="-285750">
              <a:buFont typeface="Arial" panose="020B0604020202020204" pitchFamily="34" charset="0"/>
              <a:buChar char="•"/>
            </a:pPr>
            <a:endParaRPr lang="de-DE" dirty="0">
              <a:latin typeface="News Gothic MT" panose="020B0504020203020204" pitchFamily="34" charset="0"/>
              <a:sym typeface="Wingdings" panose="05000000000000000000" pitchFamily="2" charset="2"/>
            </a:endParaRPr>
          </a:p>
          <a:p>
            <a:pPr marL="285750" indent="-285750">
              <a:buFont typeface="Arial" panose="020B0604020202020204" pitchFamily="34" charset="0"/>
              <a:buChar char="•"/>
            </a:pPr>
            <a:r>
              <a:rPr lang="de-DE" dirty="0">
                <a:latin typeface="News Gothic MT" panose="020B0504020203020204" pitchFamily="34" charset="0"/>
                <a:sym typeface="Wingdings" panose="05000000000000000000" pitchFamily="2" charset="2"/>
              </a:rPr>
              <a:t>Fehlende Repräsentation und Teilhabe ist ein Demokratiedefizit </a:t>
            </a:r>
          </a:p>
          <a:p>
            <a:pPr marL="285750" indent="-285750">
              <a:buFont typeface="Arial" panose="020B0604020202020204" pitchFamily="34" charset="0"/>
              <a:buChar char="•"/>
            </a:pPr>
            <a:endParaRPr lang="de-DE" dirty="0">
              <a:latin typeface="News Gothic MT" panose="020B0504020203020204" pitchFamily="34" charset="0"/>
              <a:sym typeface="Wingdings" panose="05000000000000000000" pitchFamily="2" charset="2"/>
            </a:endParaRPr>
          </a:p>
          <a:p>
            <a:r>
              <a:rPr lang="de-DE" sz="800" dirty="0">
                <a:latin typeface="News Gothic MT" panose="020B0504020203020204" pitchFamily="34" charset="0"/>
                <a:sym typeface="Wingdings" panose="05000000000000000000" pitchFamily="2" charset="2"/>
              </a:rPr>
              <a:t>Quelle:  https://www.deutschlandfunkkultur.de/wahlrecht-und-staatsangehoerigkeit-keine-stimme-ohne-100.html</a:t>
            </a:r>
            <a:endParaRPr lang="de-DE" sz="800" dirty="0">
              <a:latin typeface="News Gothic MT" panose="020B0504020203020204" pitchFamily="34" charset="0"/>
            </a:endParaRPr>
          </a:p>
        </p:txBody>
      </p:sp>
      <p:pic>
        <p:nvPicPr>
          <p:cNvPr id="4" name="Grafik 3" descr="Ein Bild, das Grafiken, Grafikdesign, Clipart, Design enthält.&#10;&#10;Automatisch generierte Beschreibung">
            <a:extLst>
              <a:ext uri="{FF2B5EF4-FFF2-40B4-BE49-F238E27FC236}">
                <a16:creationId xmlns:a16="http://schemas.microsoft.com/office/drawing/2014/main" id="{2C4DAB8B-FF9A-3F0E-6418-6A70B9E8EEA8}"/>
              </a:ext>
            </a:extLst>
          </p:cNvPr>
          <p:cNvPicPr>
            <a:picLocks noChangeAspect="1"/>
          </p:cNvPicPr>
          <p:nvPr/>
        </p:nvPicPr>
        <p:blipFill>
          <a:blip r:embed="rId3">
            <a:alphaModFix amt="70000"/>
            <a:extLst>
              <a:ext uri="{28A0092B-C50C-407E-A947-70E740481C1C}">
                <a14:useLocalDpi xmlns:a14="http://schemas.microsoft.com/office/drawing/2010/main" val="0"/>
              </a:ext>
            </a:extLst>
          </a:blip>
          <a:stretch>
            <a:fillRect/>
          </a:stretch>
        </p:blipFill>
        <p:spPr>
          <a:xfrm>
            <a:off x="1204130" y="1151592"/>
            <a:ext cx="3735515" cy="3735515"/>
          </a:xfrm>
          <a:prstGeom prst="rect">
            <a:avLst/>
          </a:prstGeom>
        </p:spPr>
      </p:pic>
    </p:spTree>
    <p:extLst>
      <p:ext uri="{BB962C8B-B14F-4D97-AF65-F5344CB8AC3E}">
        <p14:creationId xmlns:p14="http://schemas.microsoft.com/office/powerpoint/2010/main" val="2904463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41876"/>
            <a:ext cx="10658475" cy="762752"/>
          </a:xfrm>
        </p:spPr>
        <p:txBody>
          <a:bodyPr/>
          <a:lstStyle/>
          <a:p>
            <a:r>
              <a:rPr lang="de-DE" sz="2400" b="1" kern="50" cap="none" dirty="0">
                <a:solidFill>
                  <a:schemeClr val="bg1"/>
                </a:solidFill>
                <a:latin typeface="News Gothic MT" panose="020B0504020203020204" pitchFamily="34" charset="0"/>
                <a:ea typeface="SimSun" panose="02010600030101010101" pitchFamily="2" charset="-122"/>
              </a:rPr>
              <a:t>Menschen, die nicht die deutsche Staatsbürgerschaft haben, aber in Deutschland leben, dürfen in der Regel nicht wählen. Wiele Menschen durften aus diesem Grund an der letzten Bundestagswahl nicht teilnehmen?</a:t>
            </a: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18,7 Millionen Menschen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solidFill>
                  <a:srgbClr val="FF0000"/>
                </a:solidFill>
                <a:effectLst/>
                <a:latin typeface="News Gothic MT" panose="020B0504020203020204" pitchFamily="34" charset="0"/>
                <a:ea typeface="SimSun" panose="02010600030101010101" pitchFamily="2" charset="-122"/>
              </a:rPr>
              <a:t>b) 9,5 Millionen Menschen</a:t>
            </a:r>
            <a:endParaRPr lang="de-DE" kern="50" dirty="0">
              <a:solidFill>
                <a:srgbClr val="FF0000"/>
              </a:solidFill>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2,4 Millionen Menschen</a:t>
            </a:r>
          </a:p>
          <a:p>
            <a:endParaRPr lang="de-DE" dirty="0"/>
          </a:p>
        </p:txBody>
      </p:sp>
      <p:pic>
        <p:nvPicPr>
          <p:cNvPr id="4" name="Grafik 3" descr="Ein Bild, das Text, Visitenkarte enthält.&#10;&#10;Automatisch generierte Beschreibung">
            <a:extLst>
              <a:ext uri="{FF2B5EF4-FFF2-40B4-BE49-F238E27FC236}">
                <a16:creationId xmlns:a16="http://schemas.microsoft.com/office/drawing/2014/main" id="{EBCC2A56-C689-F298-2CF6-7F23D91E482A}"/>
              </a:ext>
            </a:extLst>
          </p:cNvPr>
          <p:cNvPicPr>
            <a:picLocks noChangeAspect="1"/>
          </p:cNvPicPr>
          <p:nvPr/>
        </p:nvPicPr>
        <p:blipFill rotWithShape="1">
          <a:blip r:embed="rId2">
            <a:extLst>
              <a:ext uri="{28A0092B-C50C-407E-A947-70E740481C1C}">
                <a14:useLocalDpi xmlns:a14="http://schemas.microsoft.com/office/drawing/2010/main" val="0"/>
              </a:ext>
            </a:extLst>
          </a:blip>
          <a:srcRect t="-10176" b="19193"/>
          <a:stretch/>
        </p:blipFill>
        <p:spPr>
          <a:xfrm>
            <a:off x="7067203" y="1605869"/>
            <a:ext cx="3811568" cy="4335101"/>
          </a:xfrm>
          <a:prstGeom prst="rect">
            <a:avLst/>
          </a:prstGeom>
        </p:spPr>
      </p:pic>
      <p:sp>
        <p:nvSpPr>
          <p:cNvPr id="9" name="Textfeld 8">
            <a:extLst>
              <a:ext uri="{FF2B5EF4-FFF2-40B4-BE49-F238E27FC236}">
                <a16:creationId xmlns:a16="http://schemas.microsoft.com/office/drawing/2014/main" id="{3BF78E8E-C2B5-DF17-1C7C-1D3A5D527348}"/>
              </a:ext>
            </a:extLst>
          </p:cNvPr>
          <p:cNvSpPr txBox="1"/>
          <p:nvPr/>
        </p:nvSpPr>
        <p:spPr>
          <a:xfrm>
            <a:off x="7067203" y="5940970"/>
            <a:ext cx="6230866" cy="215444"/>
          </a:xfrm>
          <a:prstGeom prst="rect">
            <a:avLst/>
          </a:prstGeom>
          <a:noFill/>
        </p:spPr>
        <p:txBody>
          <a:bodyPr wrap="square">
            <a:spAutoFit/>
          </a:bodyPr>
          <a:lstStyle/>
          <a:p>
            <a:r>
              <a:rPr lang="de-DE" sz="800" dirty="0"/>
              <a:t>Foto von </a:t>
            </a:r>
            <a:r>
              <a:rPr lang="de-DE" sz="800" dirty="0">
                <a:hlinkClick r:id="rId3">
                  <a:extLst>
                    <a:ext uri="{A12FA001-AC4F-418D-AE19-62706E023703}">
                      <ahyp:hlinkClr xmlns:ahyp="http://schemas.microsoft.com/office/drawing/2018/hyperlinkcolor" val="tx"/>
                    </a:ext>
                  </a:extLst>
                </a:hlinkClick>
              </a:rPr>
              <a:t>Mika Baumeister</a:t>
            </a:r>
            <a:r>
              <a:rPr lang="de-DE" sz="800" dirty="0"/>
              <a:t> auf </a:t>
            </a:r>
            <a:r>
              <a:rPr lang="de-DE" sz="800" dirty="0" err="1">
                <a:hlinkClick r:id="rId4">
                  <a:extLst>
                    <a:ext uri="{A12FA001-AC4F-418D-AE19-62706E023703}">
                      <ahyp:hlinkClr xmlns:ahyp="http://schemas.microsoft.com/office/drawing/2018/hyperlinkcolor" val="tx"/>
                    </a:ext>
                  </a:extLst>
                </a:hlinkClick>
              </a:rPr>
              <a:t>Unsplash</a:t>
            </a:r>
            <a:r>
              <a:rPr lang="de-DE" sz="800" dirty="0"/>
              <a:t> </a:t>
            </a:r>
          </a:p>
        </p:txBody>
      </p:sp>
    </p:spTree>
    <p:extLst>
      <p:ext uri="{BB962C8B-B14F-4D97-AF65-F5344CB8AC3E}">
        <p14:creationId xmlns:p14="http://schemas.microsoft.com/office/powerpoint/2010/main" val="1708798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8" y="1913220"/>
            <a:ext cx="11449050" cy="16074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2" y="2117746"/>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Auch Engagement in Vereinen oder Initiativen ist eine </a:t>
            </a:r>
            <a:r>
              <a:rPr lang="de-DE" sz="2400" b="1" kern="50" cap="none" dirty="0">
                <a:solidFill>
                  <a:srgbClr val="FFFFFF"/>
                </a:solidFill>
                <a:latin typeface="News Gothic MT" panose="020B0504020203020204" pitchFamily="34" charset="0"/>
                <a:ea typeface="SimSun" panose="02010600030101010101" pitchFamily="2" charset="-122"/>
              </a:rPr>
              <a:t>Teilhabe-Möglichkeit. Die Bewegung </a:t>
            </a:r>
            <a:r>
              <a:rPr lang="de-DE" sz="2400" b="1" i="1" kern="50" cap="none" dirty="0" err="1">
                <a:solidFill>
                  <a:srgbClr val="FFFFFF"/>
                </a:solidFill>
                <a:latin typeface="News Gothic MT" panose="020B0504020203020204" pitchFamily="34" charset="0"/>
                <a:ea typeface="SimSun" panose="02010600030101010101" pitchFamily="2" charset="-122"/>
              </a:rPr>
              <a:t>Fridays</a:t>
            </a:r>
            <a:r>
              <a:rPr lang="de-DE" sz="2400" b="1" i="1" kern="50" cap="none" dirty="0">
                <a:solidFill>
                  <a:srgbClr val="FFFFFF"/>
                </a:solidFill>
                <a:latin typeface="News Gothic MT" panose="020B0504020203020204" pitchFamily="34" charset="0"/>
                <a:ea typeface="SimSun" panose="02010600030101010101" pitchFamily="2" charset="-122"/>
              </a:rPr>
              <a:t> </a:t>
            </a:r>
            <a:r>
              <a:rPr lang="de-DE" sz="2400" b="1" i="1" kern="50" cap="none" dirty="0" err="1">
                <a:solidFill>
                  <a:srgbClr val="FFFFFF"/>
                </a:solidFill>
                <a:latin typeface="News Gothic MT" panose="020B0504020203020204" pitchFamily="34" charset="0"/>
                <a:ea typeface="SimSun" panose="02010600030101010101" pitchFamily="2" charset="-122"/>
              </a:rPr>
              <a:t>For</a:t>
            </a:r>
            <a:r>
              <a:rPr lang="de-DE" sz="2400" b="1" i="1" kern="50" cap="none" dirty="0">
                <a:solidFill>
                  <a:srgbClr val="FFFFFF"/>
                </a:solidFill>
                <a:latin typeface="News Gothic MT" panose="020B0504020203020204" pitchFamily="34" charset="0"/>
                <a:ea typeface="SimSun" panose="02010600030101010101" pitchFamily="2" charset="-122"/>
              </a:rPr>
              <a:t> Future </a:t>
            </a:r>
            <a:r>
              <a:rPr lang="de-DE" sz="2400" b="1" kern="50" cap="none" dirty="0">
                <a:solidFill>
                  <a:srgbClr val="FFFFFF"/>
                </a:solidFill>
                <a:latin typeface="News Gothic MT" panose="020B0504020203020204" pitchFamily="34" charset="0"/>
                <a:ea typeface="SimSun" panose="02010600030101010101" pitchFamily="2" charset="-122"/>
              </a:rPr>
              <a:t>setzt sich weltweit für Klimaschutz ein. Mit welcher Form des Protests wurde </a:t>
            </a:r>
            <a:r>
              <a:rPr lang="de-DE" sz="2400" b="1" i="1" kern="50" cap="none" dirty="0" err="1">
                <a:solidFill>
                  <a:srgbClr val="FFFFFF"/>
                </a:solidFill>
                <a:latin typeface="News Gothic MT" panose="020B0504020203020204" pitchFamily="34" charset="0"/>
                <a:ea typeface="SimSun" panose="02010600030101010101" pitchFamily="2" charset="-122"/>
              </a:rPr>
              <a:t>Fridays</a:t>
            </a:r>
            <a:r>
              <a:rPr lang="de-DE" sz="2400" b="1" i="1" kern="50" cap="none" dirty="0">
                <a:solidFill>
                  <a:srgbClr val="FFFFFF"/>
                </a:solidFill>
                <a:latin typeface="News Gothic MT" panose="020B0504020203020204" pitchFamily="34" charset="0"/>
                <a:ea typeface="SimSun" panose="02010600030101010101" pitchFamily="2" charset="-122"/>
              </a:rPr>
              <a:t> </a:t>
            </a:r>
            <a:r>
              <a:rPr lang="de-DE" sz="2400" b="1" i="1" kern="50" cap="none" dirty="0" err="1">
                <a:solidFill>
                  <a:srgbClr val="FFFFFF"/>
                </a:solidFill>
                <a:latin typeface="News Gothic MT" panose="020B0504020203020204" pitchFamily="34" charset="0"/>
                <a:ea typeface="SimSun" panose="02010600030101010101" pitchFamily="2" charset="-122"/>
              </a:rPr>
              <a:t>for</a:t>
            </a:r>
            <a:r>
              <a:rPr lang="de-DE" sz="2400" b="1" i="1" kern="50" cap="none" dirty="0">
                <a:solidFill>
                  <a:srgbClr val="FFFFFF"/>
                </a:solidFill>
                <a:latin typeface="News Gothic MT" panose="020B0504020203020204" pitchFamily="34" charset="0"/>
                <a:ea typeface="SimSun" panose="02010600030101010101" pitchFamily="2" charset="-122"/>
              </a:rPr>
              <a:t> Future </a:t>
            </a:r>
            <a:r>
              <a:rPr lang="de-DE" sz="2400" b="1" kern="50" cap="none" dirty="0">
                <a:solidFill>
                  <a:srgbClr val="FFFFFF"/>
                </a:solidFill>
                <a:latin typeface="News Gothic MT" panose="020B0504020203020204" pitchFamily="34" charset="0"/>
                <a:ea typeface="SimSun" panose="02010600030101010101" pitchFamily="2" charset="-122"/>
              </a:rPr>
              <a:t>bekannt?</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121143" y="3780859"/>
            <a:ext cx="11449049" cy="1477328"/>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lphaLcParenR"/>
              <a:tabLst/>
              <a:defRPr/>
            </a:pPr>
            <a:r>
              <a:rPr kumimoji="0" lang="de-DE" sz="1800" b="0" i="0" u="none" strike="noStrike" kern="50" cap="none" spc="0" normalizeH="0" baseline="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 sind</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Montags nicht mehr in die Schule gekommen, um gegen den Klimawandel zu protestieren. </a:t>
            </a:r>
          </a:p>
          <a:p>
            <a:pPr marR="0" lvl="0" algn="l" defTabSz="914400" rtl="0" eaLnBrk="1" fontAlgn="auto" latinLnBrk="0" hangingPunct="1">
              <a:lnSpc>
                <a:spcPct val="100000"/>
              </a:lnSpc>
              <a:spcBef>
                <a:spcPts val="0"/>
              </a:spcBef>
              <a:spcAft>
                <a:spcPts val="0"/>
              </a:spcAft>
              <a:buClrTx/>
              <a:buSzTx/>
              <a:tabLst/>
              <a:defRPr/>
            </a:pPr>
            <a:endParaRPr lang="de-DE" kern="50" baseline="0" dirty="0">
              <a:solidFill>
                <a:srgbClr val="000000"/>
              </a:solidFill>
              <a:latin typeface="News Gothic MT" panose="020B0504020203020204" pitchFamily="34" charset="0"/>
              <a:ea typeface="SimSun" panose="02010600030101010101" pitchFamily="2" charset="-122"/>
            </a:endParaRPr>
          </a:p>
          <a:p>
            <a:pPr marR="0" lvl="0" algn="l" defTabSz="914400" rtl="0" eaLnBrk="1" fontAlgn="auto" latinLnBrk="0" hangingPunct="1">
              <a:lnSpc>
                <a:spcPct val="100000"/>
              </a:lnSpc>
              <a:spcBef>
                <a:spcPts val="0"/>
              </a:spcBef>
              <a:spcAft>
                <a:spcPts val="0"/>
              </a:spcAft>
              <a:buClrTx/>
              <a:buSzTx/>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4519523"/>
            <a:ext cx="11449050" cy="369332"/>
          </a:xfrm>
          <a:prstGeom prst="rect">
            <a:avLst/>
          </a:prstGeom>
          <a:noFill/>
        </p:spPr>
        <p:txBody>
          <a:bodyPr wrap="square" rtlCol="0">
            <a:spAutoFit/>
          </a:bodyPr>
          <a:lstStyle/>
          <a:p>
            <a:pPr marL="0" marR="0" lvl="0" indent="0" algn="l" defTabSz="914400" rtl="0" eaLnBrk="1" fontAlgn="auto" latinLnBrk="0" hangingPunct="1">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a:t>
            </a:r>
            <a:r>
              <a:rPr kumimoji="0" lang="de-DE" sz="1800" b="0" i="0" u="none" strike="noStrike" kern="50" cap="none" spc="0" normalizeH="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haben keine Prüfungen mehr geschrieben, bis die Politik ihnen zugehört hat. </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8" y="5109026"/>
            <a:ext cx="114490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a:t>
            </a:r>
            <a:r>
              <a:rPr lang="de-DE" kern="50" dirty="0" err="1">
                <a:solidFill>
                  <a:srgbClr val="000000"/>
                </a:solidFill>
                <a:latin typeface="News Gothic MT" panose="020B0504020203020204" pitchFamily="34" charset="0"/>
                <a:ea typeface="SimSun" panose="02010600030101010101" pitchFamily="2" charset="-122"/>
              </a:rPr>
              <a:t>Schüler:innen</a:t>
            </a:r>
            <a:r>
              <a:rPr lang="de-DE" kern="50" dirty="0">
                <a:solidFill>
                  <a:srgbClr val="000000"/>
                </a:solidFill>
                <a:latin typeface="News Gothic MT" panose="020B0504020203020204" pitchFamily="34" charset="0"/>
                <a:ea typeface="SimSun" panose="02010600030101010101" pitchFamily="2" charset="-122"/>
              </a:rPr>
              <a:t> haben Freitags den Unterricht bestreikt, um für Klimaschutz zu demonstrieren.</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r>
              <a:rPr lang="en-US" sz="900" dirty="0"/>
              <a:t>DFID - UK Department for International Development, CC BY 2.0 &lt;https://creativecommons.org/licenses/by/2.0&gt;, via Wikimedia Commons</a:t>
            </a:r>
            <a:endParaRPr lang="de-DE" sz="900" dirty="0"/>
          </a:p>
        </p:txBody>
      </p:sp>
      <p:pic>
        <p:nvPicPr>
          <p:cNvPr id="5" name="Grafik 4">
            <a:extLst>
              <a:ext uri="{FF2B5EF4-FFF2-40B4-BE49-F238E27FC236}">
                <a16:creationId xmlns:a16="http://schemas.microsoft.com/office/drawing/2014/main" id="{4545DF95-4791-5621-1537-A24728A5A636}"/>
              </a:ext>
            </a:extLst>
          </p:cNvPr>
          <p:cNvPicPr>
            <a:picLocks noChangeAspect="1"/>
          </p:cNvPicPr>
          <p:nvPr/>
        </p:nvPicPr>
        <p:blipFill rotWithShape="1">
          <a:blip r:embed="rId2">
            <a:extLst>
              <a:ext uri="{28A0092B-C50C-407E-A947-70E740481C1C}">
                <a14:useLocalDpi xmlns:a14="http://schemas.microsoft.com/office/drawing/2010/main" val="0"/>
              </a:ext>
            </a:extLst>
          </a:blip>
          <a:srcRect t="37277"/>
          <a:stretch/>
        </p:blipFill>
        <p:spPr>
          <a:xfrm>
            <a:off x="2622431" y="123753"/>
            <a:ext cx="6657223" cy="1883907"/>
          </a:xfrm>
          <a:prstGeom prst="rect">
            <a:avLst/>
          </a:prstGeom>
        </p:spPr>
      </p:pic>
      <p:sp>
        <p:nvSpPr>
          <p:cNvPr id="11" name="Textfeld 10">
            <a:extLst>
              <a:ext uri="{FF2B5EF4-FFF2-40B4-BE49-F238E27FC236}">
                <a16:creationId xmlns:a16="http://schemas.microsoft.com/office/drawing/2014/main" id="{779039F0-2175-D665-5272-70464451DE2B}"/>
              </a:ext>
            </a:extLst>
          </p:cNvPr>
          <p:cNvSpPr txBox="1"/>
          <p:nvPr/>
        </p:nvSpPr>
        <p:spPr>
          <a:xfrm>
            <a:off x="9690653" y="1451555"/>
            <a:ext cx="2578209" cy="461665"/>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312794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75387" y="1899199"/>
            <a:ext cx="5343481" cy="4958801"/>
          </a:xfrm>
        </p:spPr>
        <p:txBody>
          <a:bodyPr>
            <a:normAutofit/>
          </a:bodyPr>
          <a:lstStyle/>
          <a:p>
            <a:pPr marL="285750" indent="-285750">
              <a:lnSpc>
                <a:spcPct val="110000"/>
              </a:lnSpc>
              <a:spcAft>
                <a:spcPts val="600"/>
              </a:spcAft>
            </a:pPr>
            <a:r>
              <a:rPr lang="en-US" sz="1600" dirty="0">
                <a:latin typeface="News Gothic MT" panose="020B0504020203020204" pitchFamily="34" charset="0"/>
              </a:rPr>
              <a:t>Die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i="1" dirty="0">
                <a:latin typeface="News Gothic MT" panose="020B0504020203020204" pitchFamily="34" charset="0"/>
              </a:rPr>
              <a:t>Fridays for Future </a:t>
            </a:r>
            <a:r>
              <a:rPr lang="en-US" sz="1600" dirty="0" err="1">
                <a:latin typeface="News Gothic MT" panose="020B0504020203020204" pitchFamily="34" charset="0"/>
              </a:rPr>
              <a:t>ist</a:t>
            </a:r>
            <a:r>
              <a:rPr lang="en-US" sz="1600" dirty="0">
                <a:latin typeface="News Gothic MT" panose="020B0504020203020204" pitchFamily="34" charset="0"/>
              </a:rPr>
              <a:t> </a:t>
            </a:r>
            <a:r>
              <a:rPr lang="en-US" sz="1600" dirty="0" err="1">
                <a:latin typeface="News Gothic MT" panose="020B0504020203020204" pitchFamily="34" charset="0"/>
              </a:rPr>
              <a:t>berühmt</a:t>
            </a:r>
            <a:r>
              <a:rPr lang="en-US" sz="1600" dirty="0">
                <a:latin typeface="News Gothic MT" panose="020B0504020203020204" pitchFamily="34" charset="0"/>
              </a:rPr>
              <a:t> </a:t>
            </a:r>
            <a:r>
              <a:rPr lang="en-US" sz="1600" dirty="0" err="1">
                <a:latin typeface="News Gothic MT" panose="020B0504020203020204" pitchFamily="34" charset="0"/>
              </a:rPr>
              <a:t>geworden</a:t>
            </a:r>
            <a:r>
              <a:rPr lang="en-US" sz="1600" dirty="0">
                <a:latin typeface="News Gothic MT" panose="020B0504020203020204" pitchFamily="34" charset="0"/>
              </a:rPr>
              <a:t>, </a:t>
            </a:r>
            <a:r>
              <a:rPr lang="en-US" sz="1600" dirty="0" err="1">
                <a:latin typeface="News Gothic MT" panose="020B0504020203020204" pitchFamily="34" charset="0"/>
              </a:rPr>
              <a:t>weil</a:t>
            </a:r>
            <a:r>
              <a:rPr lang="en-US" sz="1600" dirty="0">
                <a:latin typeface="News Gothic MT" panose="020B0504020203020204" pitchFamily="34" charset="0"/>
              </a:rPr>
              <a:t> </a:t>
            </a:r>
            <a:r>
              <a:rPr lang="en-US" sz="1600" dirty="0" err="1">
                <a:latin typeface="News Gothic MT" panose="020B0504020203020204" pitchFamily="34" charset="0"/>
              </a:rPr>
              <a:t>Schüler:innen</a:t>
            </a:r>
            <a:r>
              <a:rPr lang="en-US" sz="1600" dirty="0">
                <a:latin typeface="News Gothic MT" panose="020B0504020203020204" pitchFamily="34" charset="0"/>
              </a:rPr>
              <a:t> </a:t>
            </a:r>
            <a:r>
              <a:rPr lang="en-US" sz="1600" dirty="0" err="1">
                <a:latin typeface="News Gothic MT" panose="020B0504020203020204" pitchFamily="34" charset="0"/>
              </a:rPr>
              <a:t>im</a:t>
            </a:r>
            <a:r>
              <a:rPr lang="en-US" sz="1600" dirty="0">
                <a:latin typeface="News Gothic MT" panose="020B0504020203020204" pitchFamily="34" charset="0"/>
              </a:rPr>
              <a:t> </a:t>
            </a:r>
            <a:r>
              <a:rPr lang="en-US" sz="1600" dirty="0" err="1">
                <a:latin typeface="News Gothic MT" panose="020B0504020203020204" pitchFamily="34" charset="0"/>
              </a:rPr>
              <a:t>Kampf</a:t>
            </a:r>
            <a:r>
              <a:rPr lang="en-US" sz="1600" dirty="0">
                <a:latin typeface="News Gothic MT" panose="020B0504020203020204" pitchFamily="34" charset="0"/>
              </a:rPr>
              <a:t> für </a:t>
            </a:r>
            <a:r>
              <a:rPr lang="en-US" sz="1600" dirty="0" err="1">
                <a:latin typeface="News Gothic MT" panose="020B0504020203020204" pitchFamily="34" charset="0"/>
              </a:rPr>
              <a:t>Klimaschutz</a:t>
            </a:r>
            <a:r>
              <a:rPr lang="en-US" sz="1600" dirty="0">
                <a:latin typeface="News Gothic MT" panose="020B0504020203020204" pitchFamily="34" charset="0"/>
              </a:rPr>
              <a:t> </a:t>
            </a:r>
            <a:r>
              <a:rPr lang="en-US" sz="1600" dirty="0" err="1">
                <a:latin typeface="News Gothic MT" panose="020B0504020203020204" pitchFamily="34" charset="0"/>
              </a:rPr>
              <a:t>Freitags</a:t>
            </a:r>
            <a:r>
              <a:rPr lang="en-US" sz="1600" dirty="0">
                <a:latin typeface="News Gothic MT" panose="020B0504020203020204" pitchFamily="34" charset="0"/>
              </a:rPr>
              <a:t> </a:t>
            </a:r>
            <a:r>
              <a:rPr lang="en-US" sz="1600" dirty="0" err="1">
                <a:latin typeface="News Gothic MT" panose="020B0504020203020204" pitchFamily="34" charset="0"/>
              </a:rPr>
              <a:t>nicht</a:t>
            </a:r>
            <a:r>
              <a:rPr lang="en-US" sz="1600" dirty="0">
                <a:latin typeface="News Gothic MT" panose="020B0504020203020204" pitchFamily="34" charset="0"/>
              </a:rPr>
              <a:t> </a:t>
            </a:r>
            <a:r>
              <a:rPr lang="en-US" sz="1600" dirty="0" err="1">
                <a:latin typeface="News Gothic MT" panose="020B0504020203020204" pitchFamily="34" charset="0"/>
              </a:rPr>
              <a:t>zur</a:t>
            </a:r>
            <a:r>
              <a:rPr lang="en-US" sz="1600" dirty="0">
                <a:latin typeface="News Gothic MT" panose="020B0504020203020204" pitchFamily="34" charset="0"/>
              </a:rPr>
              <a:t> Schule </a:t>
            </a:r>
            <a:r>
              <a:rPr lang="en-US" sz="1600" dirty="0" err="1">
                <a:latin typeface="News Gothic MT" panose="020B0504020203020204" pitchFamily="34" charset="0"/>
              </a:rPr>
              <a:t>gegangen</a:t>
            </a:r>
            <a:r>
              <a:rPr lang="en-US" sz="1600" dirty="0">
                <a:latin typeface="News Gothic MT" panose="020B0504020203020204" pitchFamily="34" charset="0"/>
              </a:rPr>
              <a:t> </a:t>
            </a:r>
            <a:r>
              <a:rPr lang="en-US" sz="1600" dirty="0" err="1">
                <a:latin typeface="News Gothic MT" panose="020B0504020203020204" pitchFamily="34" charset="0"/>
              </a:rPr>
              <a:t>sind</a:t>
            </a:r>
            <a:r>
              <a:rPr lang="en-US" sz="1600" dirty="0">
                <a:latin typeface="News Gothic MT" panose="020B0504020203020204" pitchFamily="34" charset="0"/>
              </a:rPr>
              <a:t>. </a:t>
            </a:r>
            <a:r>
              <a:rPr lang="en-US" sz="1600" dirty="0" err="1">
                <a:latin typeface="News Gothic MT" panose="020B0504020203020204" pitchFamily="34" charset="0"/>
              </a:rPr>
              <a:t>Auslöser</a:t>
            </a:r>
            <a:r>
              <a:rPr lang="en-US" sz="1600" dirty="0">
                <a:latin typeface="News Gothic MT" panose="020B0504020203020204" pitchFamily="34" charset="0"/>
              </a:rPr>
              <a:t> </a:t>
            </a:r>
            <a:r>
              <a:rPr lang="en-US" sz="1600" dirty="0" err="1">
                <a:latin typeface="News Gothic MT" panose="020B0504020203020204" pitchFamily="34" charset="0"/>
              </a:rPr>
              <a:t>dessen</a:t>
            </a:r>
            <a:r>
              <a:rPr lang="en-US" sz="1600" dirty="0">
                <a:latin typeface="News Gothic MT" panose="020B0504020203020204" pitchFamily="34" charset="0"/>
              </a:rPr>
              <a:t> war die </a:t>
            </a:r>
            <a:r>
              <a:rPr lang="en-US" sz="1600" dirty="0" err="1">
                <a:latin typeface="News Gothic MT" panose="020B0504020203020204" pitchFamily="34" charset="0"/>
              </a:rPr>
              <a:t>schwedische</a:t>
            </a:r>
            <a:r>
              <a:rPr lang="en-US" sz="1600" dirty="0">
                <a:latin typeface="News Gothic MT" panose="020B0504020203020204" pitchFamily="34" charset="0"/>
              </a:rPr>
              <a:t> </a:t>
            </a:r>
            <a:r>
              <a:rPr lang="en-US" sz="1600" dirty="0" err="1">
                <a:latin typeface="News Gothic MT" panose="020B0504020203020204" pitchFamily="34" charset="0"/>
              </a:rPr>
              <a:t>Schülerin</a:t>
            </a:r>
            <a:r>
              <a:rPr lang="en-US" sz="1600" dirty="0">
                <a:latin typeface="News Gothic MT" panose="020B0504020203020204" pitchFamily="34" charset="0"/>
              </a:rPr>
              <a:t> Greta Thunberg, die </a:t>
            </a:r>
            <a:r>
              <a:rPr lang="en-US" sz="1600" dirty="0" err="1">
                <a:latin typeface="News Gothic MT" panose="020B0504020203020204" pitchFamily="34" charset="0"/>
              </a:rPr>
              <a:t>mit</a:t>
            </a:r>
            <a:r>
              <a:rPr lang="en-US" sz="1600" dirty="0">
                <a:latin typeface="News Gothic MT" panose="020B0504020203020204" pitchFamily="34" charset="0"/>
              </a:rPr>
              <a:t> </a:t>
            </a:r>
            <a:r>
              <a:rPr lang="en-US" sz="1600" dirty="0" err="1">
                <a:latin typeface="News Gothic MT" panose="020B0504020203020204" pitchFamily="34" charset="0"/>
              </a:rPr>
              <a:t>diesem</a:t>
            </a:r>
            <a:r>
              <a:rPr lang="en-US" sz="1600" dirty="0">
                <a:latin typeface="News Gothic MT" panose="020B0504020203020204" pitchFamily="34" charset="0"/>
              </a:rPr>
              <a:t> Protest </a:t>
            </a:r>
            <a:r>
              <a:rPr lang="en-US" sz="1600" dirty="0" err="1">
                <a:latin typeface="News Gothic MT" panose="020B0504020203020204" pitchFamily="34" charset="0"/>
              </a:rPr>
              <a:t>allein</a:t>
            </a:r>
            <a:r>
              <a:rPr lang="en-US" sz="1600" dirty="0">
                <a:latin typeface="News Gothic MT" panose="020B0504020203020204" pitchFamily="34" charset="0"/>
              </a:rPr>
              <a:t> </a:t>
            </a:r>
            <a:r>
              <a:rPr lang="en-US" sz="1600" dirty="0" err="1">
                <a:latin typeface="News Gothic MT" panose="020B0504020203020204" pitchFamily="34" charset="0"/>
              </a:rPr>
              <a:t>begonnen</a:t>
            </a:r>
            <a:r>
              <a:rPr lang="en-US" sz="1600" dirty="0">
                <a:latin typeface="News Gothic MT" panose="020B0504020203020204" pitchFamily="34" charset="0"/>
              </a:rPr>
              <a:t> </a:t>
            </a:r>
            <a:r>
              <a:rPr lang="en-US" sz="1600" dirty="0" err="1">
                <a:latin typeface="News Gothic MT" panose="020B0504020203020204" pitchFamily="34" charset="0"/>
              </a:rPr>
              <a:t>hatte</a:t>
            </a:r>
            <a:r>
              <a:rPr lang="en-US" sz="1600" dirty="0">
                <a:latin typeface="News Gothic MT" panose="020B0504020203020204" pitchFamily="34" charset="0"/>
              </a:rPr>
              <a:t>.</a:t>
            </a:r>
          </a:p>
          <a:p>
            <a:pPr marL="285750" indent="-285750">
              <a:lnSpc>
                <a:spcPct val="110000"/>
              </a:lnSpc>
              <a:spcAft>
                <a:spcPts val="600"/>
              </a:spcAft>
            </a:pPr>
            <a:r>
              <a:rPr lang="en-US" sz="1600" dirty="0">
                <a:latin typeface="News Gothic MT" panose="020B0504020203020204" pitchFamily="34" charset="0"/>
              </a:rPr>
              <a:t>Schnell hat die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weltweiten</a:t>
            </a:r>
            <a:r>
              <a:rPr lang="en-US" sz="1600" dirty="0">
                <a:latin typeface="News Gothic MT" panose="020B0504020203020204" pitchFamily="34" charset="0"/>
              </a:rPr>
              <a:t> </a:t>
            </a:r>
            <a:r>
              <a:rPr lang="en-US" sz="1600" dirty="0" err="1">
                <a:latin typeface="News Gothic MT" panose="020B0504020203020204" pitchFamily="34" charset="0"/>
              </a:rPr>
              <a:t>Zulauf</a:t>
            </a:r>
            <a:r>
              <a:rPr lang="en-US" sz="1600" dirty="0">
                <a:latin typeface="News Gothic MT" panose="020B0504020203020204" pitchFamily="34" charset="0"/>
              </a:rPr>
              <a:t> </a:t>
            </a:r>
            <a:r>
              <a:rPr lang="en-US" sz="1600" dirty="0" err="1">
                <a:latin typeface="News Gothic MT" panose="020B0504020203020204" pitchFamily="34" charset="0"/>
              </a:rPr>
              <a:t>bekommen</a:t>
            </a:r>
            <a:r>
              <a:rPr lang="en-US" sz="1600" dirty="0">
                <a:latin typeface="News Gothic MT" panose="020B0504020203020204" pitchFamily="34" charset="0"/>
              </a:rPr>
              <a:t>: 2019 </a:t>
            </a:r>
            <a:r>
              <a:rPr lang="en-US" sz="1600" dirty="0" err="1">
                <a:latin typeface="News Gothic MT" panose="020B0504020203020204" pitchFamily="34" charset="0"/>
              </a:rPr>
              <a:t>haben</a:t>
            </a:r>
            <a:r>
              <a:rPr lang="en-US" sz="1600" dirty="0">
                <a:latin typeface="News Gothic MT" panose="020B0504020203020204" pitchFamily="34" charset="0"/>
              </a:rPr>
              <a:t> ca. 1,9 </a:t>
            </a:r>
            <a:r>
              <a:rPr lang="en-US" sz="1600" dirty="0" err="1">
                <a:latin typeface="News Gothic MT" panose="020B0504020203020204" pitchFamily="34" charset="0"/>
              </a:rPr>
              <a:t>Millionen</a:t>
            </a:r>
            <a:r>
              <a:rPr lang="en-US" sz="1600" dirty="0">
                <a:latin typeface="News Gothic MT" panose="020B0504020203020204" pitchFamily="34" charset="0"/>
              </a:rPr>
              <a:t> Menschen am </a:t>
            </a:r>
            <a:r>
              <a:rPr lang="en-US" sz="1600" dirty="0" err="1">
                <a:latin typeface="News Gothic MT" panose="020B0504020203020204" pitchFamily="34" charset="0"/>
              </a:rPr>
              <a:t>Klimastreik</a:t>
            </a:r>
            <a:r>
              <a:rPr lang="en-US" sz="1600" dirty="0">
                <a:latin typeface="News Gothic MT" panose="020B0504020203020204" pitchFamily="34" charset="0"/>
              </a:rPr>
              <a:t> </a:t>
            </a:r>
            <a:r>
              <a:rPr lang="en-US" sz="1600" dirty="0" err="1">
                <a:latin typeface="News Gothic MT" panose="020B0504020203020204" pitchFamily="34" charset="0"/>
              </a:rPr>
              <a:t>teilgenommen</a:t>
            </a:r>
            <a:r>
              <a:rPr lang="en-US" sz="1600" dirty="0">
                <a:latin typeface="News Gothic MT" panose="020B0504020203020204" pitchFamily="34" charset="0"/>
              </a:rPr>
              <a:t>.</a:t>
            </a:r>
          </a:p>
          <a:p>
            <a:pPr marL="285750" indent="-285750">
              <a:lnSpc>
                <a:spcPct val="110000"/>
              </a:lnSpc>
              <a:spcAft>
                <a:spcPts val="600"/>
              </a:spcAft>
            </a:pPr>
            <a:r>
              <a:rPr lang="en-US" sz="1600" i="1" dirty="0">
                <a:latin typeface="News Gothic MT" panose="020B0504020203020204" pitchFamily="34" charset="0"/>
              </a:rPr>
              <a:t>Fridays for Future </a:t>
            </a:r>
            <a:r>
              <a:rPr lang="en-US" sz="1600" dirty="0" err="1">
                <a:latin typeface="News Gothic MT" panose="020B0504020203020204" pitchFamily="34" charset="0"/>
              </a:rPr>
              <a:t>ist</a:t>
            </a:r>
            <a:r>
              <a:rPr lang="en-US" sz="1600" dirty="0">
                <a:latin typeface="News Gothic MT" panose="020B0504020203020204" pitchFamily="34" charset="0"/>
              </a:rPr>
              <a:t> </a:t>
            </a:r>
            <a:r>
              <a:rPr lang="en-US" sz="1600" dirty="0" err="1">
                <a:latin typeface="News Gothic MT" panose="020B0504020203020204" pitchFamily="34" charset="0"/>
              </a:rPr>
              <a:t>ein</a:t>
            </a:r>
            <a:r>
              <a:rPr lang="en-US" sz="1600" dirty="0">
                <a:latin typeface="News Gothic MT" panose="020B0504020203020204" pitchFamily="34" charset="0"/>
              </a:rPr>
              <a:t> </a:t>
            </a:r>
            <a:r>
              <a:rPr lang="en-US" sz="1600" dirty="0" err="1">
                <a:latin typeface="News Gothic MT" panose="020B0504020203020204" pitchFamily="34" charset="0"/>
              </a:rPr>
              <a:t>gutes</a:t>
            </a:r>
            <a:r>
              <a:rPr lang="en-US" sz="1600" dirty="0">
                <a:latin typeface="News Gothic MT" panose="020B0504020203020204" pitchFamily="34" charset="0"/>
              </a:rPr>
              <a:t> </a:t>
            </a:r>
            <a:r>
              <a:rPr lang="en-US" sz="1600" dirty="0" err="1">
                <a:latin typeface="News Gothic MT" panose="020B0504020203020204" pitchFamily="34" charset="0"/>
              </a:rPr>
              <a:t>Beispiel</a:t>
            </a:r>
            <a:r>
              <a:rPr lang="en-US" sz="1600" dirty="0">
                <a:latin typeface="News Gothic MT" panose="020B0504020203020204" pitchFamily="34" charset="0"/>
              </a:rPr>
              <a:t> </a:t>
            </a:r>
            <a:r>
              <a:rPr lang="en-US" sz="1600" dirty="0" err="1">
                <a:latin typeface="News Gothic MT" panose="020B0504020203020204" pitchFamily="34" charset="0"/>
              </a:rPr>
              <a:t>dafür</a:t>
            </a:r>
            <a:r>
              <a:rPr lang="en-US" sz="1600" dirty="0">
                <a:latin typeface="News Gothic MT" panose="020B0504020203020204" pitchFamily="34" charset="0"/>
              </a:rPr>
              <a:t>, </a:t>
            </a:r>
            <a:r>
              <a:rPr lang="en-US" sz="1600" dirty="0" err="1">
                <a:latin typeface="News Gothic MT" panose="020B0504020203020204" pitchFamily="34" charset="0"/>
              </a:rPr>
              <a:t>dass</a:t>
            </a:r>
            <a:r>
              <a:rPr lang="en-US" sz="1600" dirty="0">
                <a:latin typeface="News Gothic MT" panose="020B0504020203020204" pitchFamily="34" charset="0"/>
              </a:rPr>
              <a:t> Engagement und </a:t>
            </a:r>
            <a:r>
              <a:rPr lang="en-US" sz="1600" dirty="0" err="1">
                <a:latin typeface="News Gothic MT" panose="020B0504020203020204" pitchFamily="34" charset="0"/>
              </a:rPr>
              <a:t>Teilhabe</a:t>
            </a:r>
            <a:r>
              <a:rPr lang="en-US" sz="1600" dirty="0">
                <a:latin typeface="News Gothic MT" panose="020B0504020203020204" pitchFamily="34" charset="0"/>
              </a:rPr>
              <a:t> </a:t>
            </a:r>
            <a:r>
              <a:rPr lang="en-US" sz="1600" dirty="0" err="1">
                <a:latin typeface="News Gothic MT" panose="020B0504020203020204" pitchFamily="34" charset="0"/>
              </a:rPr>
              <a:t>wirklich</a:t>
            </a:r>
            <a:r>
              <a:rPr lang="en-US" sz="1600" dirty="0">
                <a:latin typeface="News Gothic MT" panose="020B0504020203020204" pitchFamily="34" charset="0"/>
              </a:rPr>
              <a:t> </a:t>
            </a:r>
            <a:r>
              <a:rPr lang="en-US" sz="1600" dirty="0" err="1">
                <a:latin typeface="News Gothic MT" panose="020B0504020203020204" pitchFamily="34" charset="0"/>
              </a:rPr>
              <a:t>etwas</a:t>
            </a:r>
            <a:r>
              <a:rPr lang="en-US" sz="1600" dirty="0">
                <a:latin typeface="News Gothic MT" panose="020B0504020203020204" pitchFamily="34" charset="0"/>
              </a:rPr>
              <a:t> </a:t>
            </a:r>
            <a:r>
              <a:rPr lang="en-US" sz="1600" dirty="0" err="1">
                <a:latin typeface="News Gothic MT" panose="020B0504020203020204" pitchFamily="34" charset="0"/>
              </a:rPr>
              <a:t>verändern</a:t>
            </a:r>
            <a:r>
              <a:rPr lang="en-US" sz="1600" dirty="0">
                <a:latin typeface="News Gothic MT" panose="020B0504020203020204" pitchFamily="34" charset="0"/>
              </a:rPr>
              <a:t> </a:t>
            </a:r>
            <a:r>
              <a:rPr lang="en-US" sz="1600" dirty="0" err="1">
                <a:latin typeface="News Gothic MT" panose="020B0504020203020204" pitchFamily="34" charset="0"/>
              </a:rPr>
              <a:t>kann</a:t>
            </a:r>
            <a:r>
              <a:rPr lang="en-US" sz="1600" dirty="0">
                <a:latin typeface="News Gothic MT" panose="020B0504020203020204" pitchFamily="34" charset="0"/>
              </a:rPr>
              <a:t>: die </a:t>
            </a:r>
            <a:r>
              <a:rPr lang="en-US" sz="1600" dirty="0" err="1">
                <a:latin typeface="News Gothic MT" panose="020B0504020203020204" pitchFamily="34" charset="0"/>
              </a:rPr>
              <a:t>Forderungen</a:t>
            </a:r>
            <a:r>
              <a:rPr lang="en-US" sz="1600" dirty="0">
                <a:latin typeface="News Gothic MT" panose="020B0504020203020204" pitchFamily="34" charset="0"/>
              </a:rPr>
              <a:t> der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werden</a:t>
            </a:r>
            <a:r>
              <a:rPr lang="en-US" sz="1600" dirty="0">
                <a:latin typeface="News Gothic MT" panose="020B0504020203020204" pitchFamily="34" charset="0"/>
              </a:rPr>
              <a:t> </a:t>
            </a:r>
            <a:r>
              <a:rPr lang="en-US" sz="1600" dirty="0" err="1">
                <a:latin typeface="News Gothic MT" panose="020B0504020203020204" pitchFamily="34" charset="0"/>
              </a:rPr>
              <a:t>ernst</a:t>
            </a:r>
            <a:r>
              <a:rPr lang="en-US" sz="1600" dirty="0">
                <a:latin typeface="News Gothic MT" panose="020B0504020203020204" pitchFamily="34" charset="0"/>
              </a:rPr>
              <a:t> </a:t>
            </a:r>
            <a:r>
              <a:rPr lang="en-US" sz="1600" dirty="0" err="1">
                <a:latin typeface="News Gothic MT" panose="020B0504020203020204" pitchFamily="34" charset="0"/>
              </a:rPr>
              <a:t>genommen</a:t>
            </a:r>
            <a:r>
              <a:rPr lang="en-US" sz="1600" dirty="0">
                <a:latin typeface="News Gothic MT" panose="020B0504020203020204" pitchFamily="34" charset="0"/>
              </a:rPr>
              <a:t> und </a:t>
            </a:r>
            <a:r>
              <a:rPr lang="en-US" sz="1600" dirty="0" err="1">
                <a:latin typeface="News Gothic MT" panose="020B0504020203020204" pitchFamily="34" charset="0"/>
              </a:rPr>
              <a:t>Mitglieder</a:t>
            </a:r>
            <a:r>
              <a:rPr lang="en-US" sz="1600" dirty="0">
                <a:latin typeface="News Gothic MT" panose="020B0504020203020204" pitchFamily="34" charset="0"/>
              </a:rPr>
              <a:t> der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sprechen</a:t>
            </a:r>
            <a:r>
              <a:rPr lang="en-US" sz="1600" dirty="0">
                <a:latin typeface="News Gothic MT" panose="020B0504020203020204" pitchFamily="34" charset="0"/>
              </a:rPr>
              <a:t> </a:t>
            </a:r>
            <a:r>
              <a:rPr lang="en-US" sz="1600" dirty="0" err="1">
                <a:latin typeface="News Gothic MT" panose="020B0504020203020204" pitchFamily="34" charset="0"/>
              </a:rPr>
              <a:t>mit</a:t>
            </a:r>
            <a:r>
              <a:rPr lang="en-US" sz="1600" dirty="0">
                <a:latin typeface="News Gothic MT" panose="020B0504020203020204" pitchFamily="34" charset="0"/>
              </a:rPr>
              <a:t> </a:t>
            </a:r>
            <a:r>
              <a:rPr lang="en-US" sz="1600" dirty="0" err="1">
                <a:latin typeface="News Gothic MT" panose="020B0504020203020204" pitchFamily="34" charset="0"/>
              </a:rPr>
              <a:t>wichtigen</a:t>
            </a:r>
            <a:r>
              <a:rPr lang="en-US" sz="1600" dirty="0">
                <a:latin typeface="News Gothic MT" panose="020B0504020203020204" pitchFamily="34" charset="0"/>
              </a:rPr>
              <a:t> </a:t>
            </a:r>
            <a:r>
              <a:rPr lang="en-US" sz="1600" dirty="0" err="1">
                <a:latin typeface="News Gothic MT" panose="020B0504020203020204" pitchFamily="34" charset="0"/>
              </a:rPr>
              <a:t>Politiker:innen</a:t>
            </a:r>
            <a:r>
              <a:rPr lang="en-US" sz="1600" dirty="0">
                <a:latin typeface="News Gothic MT" panose="020B0504020203020204" pitchFamily="34" charset="0"/>
              </a:rPr>
              <a:t> </a:t>
            </a:r>
            <a:r>
              <a:rPr lang="en-US" sz="1600" dirty="0" err="1">
                <a:latin typeface="News Gothic MT" panose="020B0504020203020204" pitchFamily="34" charset="0"/>
              </a:rPr>
              <a:t>über</a:t>
            </a:r>
            <a:r>
              <a:rPr lang="en-US" sz="1600" dirty="0">
                <a:latin typeface="News Gothic MT" panose="020B0504020203020204" pitchFamily="34" charset="0"/>
              </a:rPr>
              <a:t> </a:t>
            </a:r>
            <a:r>
              <a:rPr lang="en-US" sz="1600" dirty="0" err="1">
                <a:latin typeface="News Gothic MT" panose="020B0504020203020204" pitchFamily="34" charset="0"/>
              </a:rPr>
              <a:t>ihre</a:t>
            </a:r>
            <a:r>
              <a:rPr lang="en-US" sz="1600" dirty="0">
                <a:latin typeface="News Gothic MT" panose="020B0504020203020204" pitchFamily="34" charset="0"/>
              </a:rPr>
              <a:t> </a:t>
            </a:r>
            <a:r>
              <a:rPr lang="en-US" sz="1600" dirty="0" err="1">
                <a:latin typeface="News Gothic MT" panose="020B0504020203020204" pitchFamily="34" charset="0"/>
              </a:rPr>
              <a:t>Forderungen</a:t>
            </a:r>
            <a:endParaRPr lang="en-US" sz="1600" dirty="0">
              <a:latin typeface="News Gothic MT" panose="020B0504020203020204" pitchFamily="34" charset="0"/>
            </a:endParaRPr>
          </a:p>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pic>
        <p:nvPicPr>
          <p:cNvPr id="5" name="Grafik 4" descr="Ein Bild, das Text, draußen, Menschenmenge enthält.&#10;&#10;Automatisch generierte Beschreibung">
            <a:extLst>
              <a:ext uri="{FF2B5EF4-FFF2-40B4-BE49-F238E27FC236}">
                <a16:creationId xmlns:a16="http://schemas.microsoft.com/office/drawing/2014/main" id="{3821B8ED-E0B3-DA1D-1412-9EFE1C3F98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37" y="2037457"/>
            <a:ext cx="5763948" cy="2600531"/>
          </a:xfrm>
          <a:prstGeom prst="rect">
            <a:avLst/>
          </a:prstGeom>
        </p:spPr>
      </p:pic>
      <p:sp>
        <p:nvSpPr>
          <p:cNvPr id="7" name="Textfeld 6">
            <a:extLst>
              <a:ext uri="{FF2B5EF4-FFF2-40B4-BE49-F238E27FC236}">
                <a16:creationId xmlns:a16="http://schemas.microsoft.com/office/drawing/2014/main" id="{1DE0F4FC-C25C-4A82-7AEB-6A6B7E3A0DE3}"/>
              </a:ext>
            </a:extLst>
          </p:cNvPr>
          <p:cNvSpPr txBox="1"/>
          <p:nvPr/>
        </p:nvSpPr>
        <p:spPr>
          <a:xfrm>
            <a:off x="65136" y="4951824"/>
            <a:ext cx="4890932" cy="338554"/>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569791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8" y="1913220"/>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2" y="2117746"/>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Auch Engagement in Vereinen oder Initiativen ist Teil von </a:t>
            </a:r>
            <a:r>
              <a:rPr lang="de-DE" sz="2400" b="1" kern="50" cap="none" dirty="0">
                <a:solidFill>
                  <a:srgbClr val="FFFFFF"/>
                </a:solidFill>
                <a:latin typeface="News Gothic MT" panose="020B0504020203020204" pitchFamily="34" charset="0"/>
                <a:ea typeface="SimSun" panose="02010600030101010101" pitchFamily="2" charset="-122"/>
              </a:rPr>
              <a:t>Teilhabe. Die Bewegung </a:t>
            </a:r>
            <a:r>
              <a:rPr lang="de-DE" sz="2400" b="1" kern="50" cap="none" dirty="0" err="1">
                <a:solidFill>
                  <a:srgbClr val="FFFFFF"/>
                </a:solidFill>
                <a:latin typeface="News Gothic MT" panose="020B0504020203020204" pitchFamily="34" charset="0"/>
                <a:ea typeface="SimSun" panose="02010600030101010101" pitchFamily="2" charset="-122"/>
              </a:rPr>
              <a:t>Fridays</a:t>
            </a:r>
            <a:r>
              <a:rPr lang="de-DE" sz="2400" b="1" kern="50" cap="none" dirty="0">
                <a:solidFill>
                  <a:srgbClr val="FFFFFF"/>
                </a:solidFill>
                <a:latin typeface="News Gothic MT" panose="020B0504020203020204" pitchFamily="34" charset="0"/>
                <a:ea typeface="SimSun" panose="02010600030101010101" pitchFamily="2" charset="-122"/>
              </a:rPr>
              <a:t> </a:t>
            </a:r>
            <a:r>
              <a:rPr lang="de-DE" sz="2400" b="1" kern="50" cap="none" dirty="0" err="1">
                <a:solidFill>
                  <a:srgbClr val="FFFFFF"/>
                </a:solidFill>
                <a:latin typeface="News Gothic MT" panose="020B0504020203020204" pitchFamily="34" charset="0"/>
                <a:ea typeface="SimSun" panose="02010600030101010101" pitchFamily="2" charset="-122"/>
              </a:rPr>
              <a:t>For</a:t>
            </a:r>
            <a:r>
              <a:rPr lang="de-DE" sz="2400" b="1" kern="50" cap="none" dirty="0">
                <a:solidFill>
                  <a:srgbClr val="FFFFFF"/>
                </a:solidFill>
                <a:latin typeface="News Gothic MT" panose="020B0504020203020204" pitchFamily="34" charset="0"/>
                <a:ea typeface="SimSun" panose="02010600030101010101" pitchFamily="2" charset="-122"/>
              </a:rPr>
              <a:t> Future setzt sich weltweit für Klimaschutz ein. Mit welcher Form des Protests wurde </a:t>
            </a:r>
            <a:r>
              <a:rPr lang="de-DE" sz="2400" b="1" kern="50" cap="none" dirty="0" err="1">
                <a:solidFill>
                  <a:srgbClr val="FFFFFF"/>
                </a:solidFill>
                <a:latin typeface="News Gothic MT" panose="020B0504020203020204" pitchFamily="34" charset="0"/>
                <a:ea typeface="SimSun" panose="02010600030101010101" pitchFamily="2" charset="-122"/>
              </a:rPr>
              <a:t>Fridays</a:t>
            </a:r>
            <a:r>
              <a:rPr lang="de-DE" sz="2400" b="1" kern="50" cap="none" dirty="0">
                <a:solidFill>
                  <a:srgbClr val="FFFFFF"/>
                </a:solidFill>
                <a:latin typeface="News Gothic MT" panose="020B0504020203020204" pitchFamily="34" charset="0"/>
                <a:ea typeface="SimSun" panose="02010600030101010101" pitchFamily="2" charset="-122"/>
              </a:rPr>
              <a:t> </a:t>
            </a:r>
            <a:r>
              <a:rPr lang="de-DE" sz="2400" b="1" kern="50" cap="none" dirty="0" err="1">
                <a:solidFill>
                  <a:srgbClr val="FFFFFF"/>
                </a:solidFill>
                <a:latin typeface="News Gothic MT" panose="020B0504020203020204" pitchFamily="34" charset="0"/>
                <a:ea typeface="SimSun" panose="02010600030101010101" pitchFamily="2" charset="-122"/>
              </a:rPr>
              <a:t>for</a:t>
            </a:r>
            <a:r>
              <a:rPr lang="de-DE" sz="2400" b="1" kern="50" cap="none" dirty="0">
                <a:solidFill>
                  <a:srgbClr val="FFFFFF"/>
                </a:solidFill>
                <a:latin typeface="News Gothic MT" panose="020B0504020203020204" pitchFamily="34" charset="0"/>
                <a:ea typeface="SimSun" panose="02010600030101010101" pitchFamily="2" charset="-122"/>
              </a:rPr>
              <a:t> Future bekannt?</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121143" y="3780859"/>
            <a:ext cx="11449049" cy="1477328"/>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lphaLcParenR"/>
              <a:tabLst/>
              <a:defRPr/>
            </a:pPr>
            <a:r>
              <a:rPr kumimoji="0" lang="de-DE" sz="1800" b="0" i="0" u="none" strike="noStrike" kern="50" cap="none" spc="0" normalizeH="0" baseline="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 sind</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Montags nicht mehr in die Schule gekommen, um gegen den Klimawandel zu protestieren. </a:t>
            </a:r>
          </a:p>
          <a:p>
            <a:pPr marR="0" lvl="0" algn="l" defTabSz="914400" rtl="0" eaLnBrk="1" fontAlgn="auto" latinLnBrk="0" hangingPunct="1">
              <a:lnSpc>
                <a:spcPct val="100000"/>
              </a:lnSpc>
              <a:spcBef>
                <a:spcPts val="0"/>
              </a:spcBef>
              <a:spcAft>
                <a:spcPts val="0"/>
              </a:spcAft>
              <a:buClrTx/>
              <a:buSzTx/>
              <a:tabLst/>
              <a:defRPr/>
            </a:pPr>
            <a:endParaRPr lang="de-DE" kern="50" baseline="0" dirty="0">
              <a:solidFill>
                <a:srgbClr val="000000"/>
              </a:solidFill>
              <a:latin typeface="News Gothic MT" panose="020B0504020203020204" pitchFamily="34" charset="0"/>
              <a:ea typeface="SimSun" panose="02010600030101010101" pitchFamily="2" charset="-122"/>
            </a:endParaRPr>
          </a:p>
          <a:p>
            <a:pPr marR="0" lvl="0" algn="l" defTabSz="914400" rtl="0" eaLnBrk="1" fontAlgn="auto" latinLnBrk="0" hangingPunct="1">
              <a:lnSpc>
                <a:spcPct val="100000"/>
              </a:lnSpc>
              <a:spcBef>
                <a:spcPts val="0"/>
              </a:spcBef>
              <a:spcAft>
                <a:spcPts val="0"/>
              </a:spcAft>
              <a:buClrTx/>
              <a:buSzTx/>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4519523"/>
            <a:ext cx="11449050" cy="369332"/>
          </a:xfrm>
          <a:prstGeom prst="rect">
            <a:avLst/>
          </a:prstGeom>
          <a:noFill/>
        </p:spPr>
        <p:txBody>
          <a:bodyPr wrap="square" rtlCol="0">
            <a:spAutoFit/>
          </a:bodyPr>
          <a:lstStyle/>
          <a:p>
            <a:pPr marL="0" marR="0" lvl="0" indent="0" algn="l" defTabSz="914400" rtl="0" eaLnBrk="1" fontAlgn="auto" latinLnBrk="0" hangingPunct="1">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a:t>
            </a:r>
            <a:r>
              <a:rPr kumimoji="0" lang="de-DE" sz="1800" b="0" i="0" u="none" strike="noStrike" kern="50" cap="none" spc="0" normalizeH="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haben keine Prüfungen mehr geschrieben, bis die Politik ihnen zugehört hat. </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8" y="5109026"/>
            <a:ext cx="114490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cs typeface="+mn-cs"/>
              </a:rPr>
              <a:t>c) </a:t>
            </a:r>
            <a:r>
              <a:rPr lang="de-DE" kern="50" dirty="0" err="1">
                <a:solidFill>
                  <a:srgbClr val="FF0000"/>
                </a:solidFill>
                <a:latin typeface="News Gothic MT" panose="020B0504020203020204" pitchFamily="34" charset="0"/>
                <a:ea typeface="SimSun" panose="02010600030101010101" pitchFamily="2" charset="-122"/>
              </a:rPr>
              <a:t>Schüler:innen</a:t>
            </a:r>
            <a:r>
              <a:rPr lang="de-DE" kern="50" dirty="0">
                <a:solidFill>
                  <a:srgbClr val="FF0000"/>
                </a:solidFill>
                <a:latin typeface="News Gothic MT" panose="020B0504020203020204" pitchFamily="34" charset="0"/>
                <a:ea typeface="SimSun" panose="02010600030101010101" pitchFamily="2" charset="-122"/>
              </a:rPr>
              <a:t> haben Freitags den Unterricht bestreikt, um für Klimaschutz zu demonstrieren.</a:t>
            </a:r>
            <a:endPar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Grafik 4">
            <a:extLst>
              <a:ext uri="{FF2B5EF4-FFF2-40B4-BE49-F238E27FC236}">
                <a16:creationId xmlns:a16="http://schemas.microsoft.com/office/drawing/2014/main" id="{4545DF95-4791-5621-1537-A24728A5A636}"/>
              </a:ext>
            </a:extLst>
          </p:cNvPr>
          <p:cNvPicPr>
            <a:picLocks noChangeAspect="1"/>
          </p:cNvPicPr>
          <p:nvPr/>
        </p:nvPicPr>
        <p:blipFill rotWithShape="1">
          <a:blip r:embed="rId2">
            <a:extLst>
              <a:ext uri="{28A0092B-C50C-407E-A947-70E740481C1C}">
                <a14:useLocalDpi xmlns:a14="http://schemas.microsoft.com/office/drawing/2010/main" val="0"/>
              </a:ext>
            </a:extLst>
          </a:blip>
          <a:srcRect t="37277"/>
          <a:stretch/>
        </p:blipFill>
        <p:spPr>
          <a:xfrm>
            <a:off x="2560245" y="102071"/>
            <a:ext cx="7071509" cy="2001144"/>
          </a:xfrm>
          <a:prstGeom prst="rect">
            <a:avLst/>
          </a:prstGeom>
        </p:spPr>
      </p:pic>
      <p:sp>
        <p:nvSpPr>
          <p:cNvPr id="4" name="Textfeld 3">
            <a:extLst>
              <a:ext uri="{FF2B5EF4-FFF2-40B4-BE49-F238E27FC236}">
                <a16:creationId xmlns:a16="http://schemas.microsoft.com/office/drawing/2014/main" id="{35C4E200-B47F-A970-8EFA-AE6634B0714E}"/>
              </a:ext>
            </a:extLst>
          </p:cNvPr>
          <p:cNvSpPr txBox="1"/>
          <p:nvPr/>
        </p:nvSpPr>
        <p:spPr>
          <a:xfrm>
            <a:off x="9690653" y="1451555"/>
            <a:ext cx="2578209" cy="461665"/>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2439519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71453"/>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2240205"/>
            <a:ext cx="4953000" cy="3566310"/>
          </a:xfrm>
        </p:spPr>
        <p:txBody>
          <a:bodyPr/>
          <a:lstStyle/>
          <a:p>
            <a:pPr algn="ctr"/>
            <a:r>
              <a:rPr lang="de-DE" b="1" dirty="0">
                <a:solidFill>
                  <a:srgbClr val="FAFAFA"/>
                </a:solidFill>
                <a:latin typeface="News Gothic MT" panose="020B0504020203020204" pitchFamily="34" charset="0"/>
                <a:ea typeface="+mj-lt"/>
                <a:cs typeface="+mj-lt"/>
              </a:rPr>
              <a:t>Warst du schonmal bei einer Demonstration?</a:t>
            </a:r>
            <a:br>
              <a:rPr lang="de-DE" b="1" dirty="0">
                <a:ea typeface="+mj-lt"/>
                <a:cs typeface="+mj-lt"/>
              </a:rPr>
            </a:br>
            <a:endParaRPr lang="de-DE" b="1" dirty="0">
              <a:ea typeface="+mj-lt"/>
              <a:cs typeface="+mj-lt"/>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D4D0729B-DE52-33A0-B1F4-BCFB908B37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984" y="1327739"/>
            <a:ext cx="3833758" cy="3833758"/>
          </a:xfrm>
          <a:prstGeom prst="rect">
            <a:avLst/>
          </a:prstGeom>
        </p:spPr>
      </p:pic>
    </p:spTree>
    <p:extLst>
      <p:ext uri="{BB962C8B-B14F-4D97-AF65-F5344CB8AC3E}">
        <p14:creationId xmlns:p14="http://schemas.microsoft.com/office/powerpoint/2010/main" val="378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Wie lautet der erste Artikel der Allgemeinen Erklärung der Menschenrechte der Vereinten Nationen?</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Die Würde des Menschen ist unantastbar. </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186144"/>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Alle Menschen sind frei und gleich an Würde</a:t>
            </a:r>
          </a:p>
          <a:p>
            <a:r>
              <a:rPr lang="de-DE" kern="50" dirty="0">
                <a:latin typeface="News Gothic MT" panose="020B0504020203020204" pitchFamily="34" charset="0"/>
                <a:ea typeface="SimSun" panose="02010600030101010101" pitchFamily="2" charset="-122"/>
              </a:rPr>
              <a:t> und Rechten geboren (…).</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122318"/>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Menschen müssen überall gleich </a:t>
            </a:r>
          </a:p>
          <a:p>
            <a:r>
              <a:rPr lang="de-DE" kern="50" dirty="0">
                <a:latin typeface="News Gothic MT" panose="020B0504020203020204" pitchFamily="34" charset="0"/>
                <a:ea typeface="SimSun" panose="02010600030101010101" pitchFamily="2" charset="-122"/>
              </a:rPr>
              <a:t>behandelt werden. </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4" name="Grafik 3" descr="Ein Bild, das Clipart, Grafiken, Design enthält.&#10;&#10;Automatisch generierte Beschreibung">
            <a:extLst>
              <a:ext uri="{FF2B5EF4-FFF2-40B4-BE49-F238E27FC236}">
                <a16:creationId xmlns:a16="http://schemas.microsoft.com/office/drawing/2014/main" id="{2AFB55C4-62DB-071E-5F2F-095C0844D6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514" y="1970610"/>
            <a:ext cx="4062507" cy="4062507"/>
          </a:xfrm>
          <a:prstGeom prst="rect">
            <a:avLst/>
          </a:prstGeom>
        </p:spPr>
      </p:pic>
    </p:spTree>
    <p:extLst>
      <p:ext uri="{BB962C8B-B14F-4D97-AF65-F5344CB8AC3E}">
        <p14:creationId xmlns:p14="http://schemas.microsoft.com/office/powerpoint/2010/main" val="296501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39475CCA-C984-A046-88FA-B3260A1C6D9E}"/>
              </a:ext>
            </a:extLst>
          </p:cNvPr>
          <p:cNvSpPr/>
          <p:nvPr/>
        </p:nvSpPr>
        <p:spPr>
          <a:xfrm>
            <a:off x="371475" y="368300"/>
            <a:ext cx="11449050" cy="5437188"/>
          </a:xfrm>
          <a:prstGeom prst="rect">
            <a:avLst/>
          </a:prstGeom>
          <a:solidFill>
            <a:srgbClr val="EE7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B4E77C2A-2147-8747-B177-75ACC3A398AB}"/>
              </a:ext>
            </a:extLst>
          </p:cNvPr>
          <p:cNvSpPr>
            <a:spLocks noGrp="1"/>
          </p:cNvSpPr>
          <p:nvPr>
            <p:ph type="ctrTitle"/>
          </p:nvPr>
        </p:nvSpPr>
        <p:spPr>
          <a:xfrm>
            <a:off x="806116" y="845972"/>
            <a:ext cx="10536032" cy="2105776"/>
          </a:xfrm>
        </p:spPr>
        <p:txBody>
          <a:bodyPr>
            <a:noAutofit/>
          </a:bodyPr>
          <a:lstStyle/>
          <a:p>
            <a:r>
              <a:rPr lang="de-DE" sz="8000" dirty="0"/>
              <a:t>Das war`s!</a:t>
            </a:r>
            <a:br>
              <a:rPr lang="de-DE" sz="8000" dirty="0"/>
            </a:br>
            <a:r>
              <a:rPr lang="de-DE" sz="5400" dirty="0"/>
              <a:t>Quiz</a:t>
            </a:r>
            <a:br>
              <a:rPr lang="de-DE" sz="5400" dirty="0"/>
            </a:br>
            <a:r>
              <a:rPr lang="de-DE" sz="5400" dirty="0"/>
              <a:t>Toleranz, Zusammenleben &amp; Zukunft</a:t>
            </a:r>
            <a:br>
              <a:rPr lang="de-DE" sz="8000" dirty="0"/>
            </a:br>
            <a:r>
              <a:rPr lang="de-DE" sz="8000" dirty="0"/>
              <a:t> </a:t>
            </a:r>
          </a:p>
        </p:txBody>
      </p:sp>
    </p:spTree>
    <p:extLst>
      <p:ext uri="{BB962C8B-B14F-4D97-AF65-F5344CB8AC3E}">
        <p14:creationId xmlns:p14="http://schemas.microsoft.com/office/powerpoint/2010/main" val="50677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2136943"/>
            <a:ext cx="5545138" cy="4770537"/>
          </a:xfrm>
          <a:prstGeom prst="rect">
            <a:avLst/>
          </a:prstGeom>
          <a:noFill/>
        </p:spPr>
        <p:txBody>
          <a:bodyPr wrap="square" rtlCol="0">
            <a:spAutoFit/>
          </a:bodyPr>
          <a:lstStyle/>
          <a:p>
            <a:pPr marL="285750" indent="-285750">
              <a:buFont typeface="Arial" panose="020B0604020202020204" pitchFamily="34" charset="0"/>
              <a:buChar char="•"/>
            </a:pPr>
            <a:r>
              <a:rPr lang="de-DE" sz="1600" dirty="0">
                <a:latin typeface="News Gothic MT" panose="020B0504020203020204" pitchFamily="34" charset="0"/>
              </a:rPr>
              <a:t>Die Allgemeine Erklärung der Menschenrechte wurde 1948 verabschiedet und umfasst 30 Artikel</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Erklärung entstand durch die Vereinten Nationen kurz nach dem Zweiten Weltkrieg und den Verbrechen des Nationalsozialismus</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Vereinten Nationen (UN) sind eine Institution, der fast alle Staaten der Welt angehören. Zusammen arbeiten sie an politischen Richtweisungen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Allgemeine Erklärung der Menschenrechte ist die wichtigste Regelung der UN. Sie umfasst Grundrechte, die für alle Menschen gelten sollen z.B. das Recht auf Asyl oder das Verbot der Sklaverei</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4" name="Grafik 3" descr="Ein Bild, das Grafiken, Kunst, Kreis, Grafikdesign enthält.&#10;&#10;Automatisch generierte Beschreibung">
            <a:extLst>
              <a:ext uri="{FF2B5EF4-FFF2-40B4-BE49-F238E27FC236}">
                <a16:creationId xmlns:a16="http://schemas.microsoft.com/office/drawing/2014/main" id="{ECCF4064-B6FB-5384-F85F-3DFCDE92D1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67" y="697080"/>
            <a:ext cx="5702833" cy="4848893"/>
          </a:xfrm>
          <a:prstGeom prst="rect">
            <a:avLst/>
          </a:prstGeom>
        </p:spPr>
      </p:pic>
      <p:sp>
        <p:nvSpPr>
          <p:cNvPr id="5" name="Textfeld 4">
            <a:extLst>
              <a:ext uri="{FF2B5EF4-FFF2-40B4-BE49-F238E27FC236}">
                <a16:creationId xmlns:a16="http://schemas.microsoft.com/office/drawing/2014/main" id="{85611954-279D-D76E-DCF7-4CE602D50058}"/>
              </a:ext>
            </a:extLst>
          </p:cNvPr>
          <p:cNvSpPr txBox="1"/>
          <p:nvPr/>
        </p:nvSpPr>
        <p:spPr>
          <a:xfrm>
            <a:off x="471715" y="5694544"/>
            <a:ext cx="6231636" cy="215444"/>
          </a:xfrm>
          <a:prstGeom prst="rect">
            <a:avLst/>
          </a:prstGeom>
          <a:noFill/>
        </p:spPr>
        <p:txBody>
          <a:bodyPr wrap="square">
            <a:spAutoFit/>
          </a:bodyPr>
          <a:lstStyle/>
          <a:p>
            <a:r>
              <a:rPr lang="pt-BR" sz="800" dirty="0"/>
              <a:t>United Nations, CC0, via Wikimedia Commons</a:t>
            </a:r>
            <a:endParaRPr lang="de-DE" sz="800" dirty="0"/>
          </a:p>
        </p:txBody>
      </p:sp>
    </p:spTree>
    <p:extLst>
      <p:ext uri="{BB962C8B-B14F-4D97-AF65-F5344CB8AC3E}">
        <p14:creationId xmlns:p14="http://schemas.microsoft.com/office/powerpoint/2010/main" val="2081504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Wie lautet der erste Artikel der Allgemeinen Erklärung der Menschenrechte der Vereinten Nationen?</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Die Würde des Menschen ist unantastbar. </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186144"/>
            <a:ext cx="11449050" cy="923330"/>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b) Alle Menschen sind frei und gleich an Würde</a:t>
            </a:r>
          </a:p>
          <a:p>
            <a:r>
              <a:rPr lang="de-DE" kern="50" dirty="0">
                <a:solidFill>
                  <a:srgbClr val="FF0000"/>
                </a:solidFill>
                <a:latin typeface="News Gothic MT" panose="020B0504020203020204" pitchFamily="34" charset="0"/>
                <a:ea typeface="SimSun" panose="02010600030101010101" pitchFamily="2" charset="-122"/>
              </a:rPr>
              <a:t> und Rechten geboren (…).</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122318"/>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Menschen müssen überall gleich </a:t>
            </a:r>
          </a:p>
          <a:p>
            <a:r>
              <a:rPr lang="de-DE" kern="50" dirty="0">
                <a:latin typeface="News Gothic MT" panose="020B0504020203020204" pitchFamily="34" charset="0"/>
                <a:ea typeface="SimSun" panose="02010600030101010101" pitchFamily="2" charset="-122"/>
              </a:rPr>
              <a:t>behandelt werden. </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4" name="Grafik 3" descr="Ein Bild, das Clipart, Grafiken, Design enthält.&#10;&#10;Automatisch generierte Beschreibung">
            <a:extLst>
              <a:ext uri="{FF2B5EF4-FFF2-40B4-BE49-F238E27FC236}">
                <a16:creationId xmlns:a16="http://schemas.microsoft.com/office/drawing/2014/main" id="{2AFB55C4-62DB-071E-5F2F-095C0844D6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514" y="1970610"/>
            <a:ext cx="4062507" cy="4062507"/>
          </a:xfrm>
          <a:prstGeom prst="rect">
            <a:avLst/>
          </a:prstGeom>
        </p:spPr>
      </p:pic>
    </p:spTree>
    <p:extLst>
      <p:ext uri="{BB962C8B-B14F-4D97-AF65-F5344CB8AC3E}">
        <p14:creationId xmlns:p14="http://schemas.microsoft.com/office/powerpoint/2010/main" val="388890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Für welche Menschen gelten die Menschenrechte?</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646331"/>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Für alle Menschen unabhängig vom</a:t>
            </a:r>
          </a:p>
          <a:p>
            <a:r>
              <a:rPr lang="de-DE" kern="50" dirty="0">
                <a:latin typeface="News Gothic MT" panose="020B0504020203020204" pitchFamily="34" charset="0"/>
                <a:ea typeface="SimSun" panose="02010600030101010101" pitchFamily="2" charset="-122"/>
              </a:rPr>
              <a:t> Geschlecht, Alter oder Aussehen.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1200329"/>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Für alle Menschen, deren Regierungen </a:t>
            </a:r>
          </a:p>
          <a:p>
            <a:r>
              <a:rPr lang="de-DE" kern="50" dirty="0">
                <a:latin typeface="News Gothic MT" panose="020B0504020203020204" pitchFamily="34" charset="0"/>
                <a:ea typeface="SimSun" panose="02010600030101010101" pitchFamily="2" charset="-122"/>
              </a:rPr>
              <a:t>die allgemeine Erklärung der </a:t>
            </a:r>
          </a:p>
          <a:p>
            <a:r>
              <a:rPr lang="de-DE" kern="50" dirty="0">
                <a:latin typeface="News Gothic MT" panose="020B0504020203020204" pitchFamily="34" charset="0"/>
                <a:ea typeface="SimSun" panose="02010600030101010101" pitchFamily="2" charset="-122"/>
              </a:rPr>
              <a:t>Menschenrechte unterzeichnet haben.</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875496"/>
            <a:ext cx="11449050"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Für alle Menschen ab 18 Jahren.</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5" name="Grafik 4">
            <a:extLst>
              <a:ext uri="{FF2B5EF4-FFF2-40B4-BE49-F238E27FC236}">
                <a16:creationId xmlns:a16="http://schemas.microsoft.com/office/drawing/2014/main" id="{11A3A707-6658-3FDB-F3E2-019B951D3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504" y="2210586"/>
            <a:ext cx="5646791" cy="3766366"/>
          </a:xfrm>
          <a:prstGeom prst="rect">
            <a:avLst/>
          </a:prstGeom>
        </p:spPr>
      </p:pic>
      <p:sp>
        <p:nvSpPr>
          <p:cNvPr id="10" name="Textfeld 9">
            <a:extLst>
              <a:ext uri="{FF2B5EF4-FFF2-40B4-BE49-F238E27FC236}">
                <a16:creationId xmlns:a16="http://schemas.microsoft.com/office/drawing/2014/main" id="{8693404C-CFA9-4AB9-FF19-DE407896AB8E}"/>
              </a:ext>
            </a:extLst>
          </p:cNvPr>
          <p:cNvSpPr txBox="1"/>
          <p:nvPr/>
        </p:nvSpPr>
        <p:spPr>
          <a:xfrm>
            <a:off x="5731538" y="5996914"/>
            <a:ext cx="6231636" cy="215444"/>
          </a:xfrm>
          <a:prstGeom prst="rect">
            <a:avLst/>
          </a:prstGeom>
          <a:noFill/>
        </p:spPr>
        <p:txBody>
          <a:bodyPr wrap="square">
            <a:spAutoFit/>
          </a:bodyPr>
          <a:lstStyle/>
          <a:p>
            <a:r>
              <a:rPr lang="pt-BR" sz="800" dirty="0"/>
              <a:t>Leonhard Lenz, CC0, via Wikimedia Commons</a:t>
            </a:r>
            <a:endParaRPr lang="de-DE" sz="800" dirty="0"/>
          </a:p>
        </p:txBody>
      </p:sp>
    </p:spTree>
    <p:extLst>
      <p:ext uri="{BB962C8B-B14F-4D97-AF65-F5344CB8AC3E}">
        <p14:creationId xmlns:p14="http://schemas.microsoft.com/office/powerpoint/2010/main" val="44937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1938446"/>
            <a:ext cx="5545138" cy="5755422"/>
          </a:xfrm>
          <a:prstGeom prst="rect">
            <a:avLst/>
          </a:prstGeom>
          <a:noFill/>
        </p:spPr>
        <p:txBody>
          <a:bodyPr wrap="square" rtlCol="0">
            <a:spAutoFit/>
          </a:bodyPr>
          <a:lstStyle/>
          <a:p>
            <a:pPr marL="285750" indent="-285750">
              <a:buFont typeface="Arial" panose="020B0604020202020204" pitchFamily="34" charset="0"/>
              <a:buChar char="•"/>
            </a:pPr>
            <a:r>
              <a:rPr lang="de-DE" sz="1600" dirty="0">
                <a:latin typeface="News Gothic MT" panose="020B0504020203020204" pitchFamily="34" charset="0"/>
              </a:rPr>
              <a:t>Die Menschenrechte sind für jede Person gültig und stehen jedem Menschen zu</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In vielen Regionen der Welt sind die Menschenrechte in der Verfassung festgeschrieben und somit rechtlich verbindlich</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Menschenrechte gelten universell, ihre Sicherstellung wird aber nicht immer gewährleistet. </a:t>
            </a:r>
            <a:r>
              <a:rPr lang="de-DE" sz="1600" dirty="0">
                <a:latin typeface="News Gothic MT" panose="020B0504020203020204" pitchFamily="34" charset="0"/>
                <a:sym typeface="Wingdings" panose="05000000000000000000" pitchFamily="2" charset="2"/>
              </a:rPr>
              <a:t>So</a:t>
            </a:r>
            <a:r>
              <a:rPr lang="de-DE" sz="1600" dirty="0">
                <a:latin typeface="News Gothic MT" panose="020B0504020203020204" pitchFamily="34" charset="0"/>
              </a:rPr>
              <a:t> kommt es in vielen Regionen der Welt zu Menschenrechtsverletzungen z.B. an europäischen Außengrenzen gegenüber flüchtenden und migrierenden Menschen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Seit 1998 gibt es den Internationalen Strafgerichtshof (IStGH), in dem auch grundlegende Verbrechen gegen die Menschlichkeit verhandelt werden</a:t>
            </a: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3" name="Grafik 2" descr="Ein Bild, das Grafiken, Kunst, Kreis, Grafikdesign enthält.&#10;&#10;Automatisch generierte Beschreibung">
            <a:extLst>
              <a:ext uri="{FF2B5EF4-FFF2-40B4-BE49-F238E27FC236}">
                <a16:creationId xmlns:a16="http://schemas.microsoft.com/office/drawing/2014/main" id="{7C933E21-7469-F3E2-D56F-273BAD2C6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67" y="697080"/>
            <a:ext cx="5702833" cy="4848893"/>
          </a:xfrm>
          <a:prstGeom prst="rect">
            <a:avLst/>
          </a:prstGeom>
        </p:spPr>
      </p:pic>
      <p:sp>
        <p:nvSpPr>
          <p:cNvPr id="4" name="Textfeld 3">
            <a:extLst>
              <a:ext uri="{FF2B5EF4-FFF2-40B4-BE49-F238E27FC236}">
                <a16:creationId xmlns:a16="http://schemas.microsoft.com/office/drawing/2014/main" id="{8774F652-5BA7-E534-4C3C-519C0216753C}"/>
              </a:ext>
            </a:extLst>
          </p:cNvPr>
          <p:cNvSpPr txBox="1"/>
          <p:nvPr/>
        </p:nvSpPr>
        <p:spPr>
          <a:xfrm>
            <a:off x="471715" y="5694544"/>
            <a:ext cx="6231636" cy="215444"/>
          </a:xfrm>
          <a:prstGeom prst="rect">
            <a:avLst/>
          </a:prstGeom>
          <a:noFill/>
        </p:spPr>
        <p:txBody>
          <a:bodyPr wrap="square">
            <a:spAutoFit/>
          </a:bodyPr>
          <a:lstStyle/>
          <a:p>
            <a:r>
              <a:rPr lang="pt-BR" sz="800" dirty="0"/>
              <a:t>United Nations, CC0, via Wikimedia Commons</a:t>
            </a:r>
            <a:endParaRPr lang="de-DE" sz="800" dirty="0"/>
          </a:p>
        </p:txBody>
      </p:sp>
    </p:spTree>
    <p:extLst>
      <p:ext uri="{BB962C8B-B14F-4D97-AF65-F5344CB8AC3E}">
        <p14:creationId xmlns:p14="http://schemas.microsoft.com/office/powerpoint/2010/main" val="3687771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94783" y="544766"/>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Für welche Menschen gelten die Menschenrechte?</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646331"/>
          </a:xfrm>
          <a:prstGeom prst="rect">
            <a:avLst/>
          </a:prstGeom>
          <a:noFill/>
        </p:spPr>
        <p:txBody>
          <a:bodyPr wrap="square" rtlCol="0">
            <a:spAutoFit/>
          </a:bodyPr>
          <a:lstStyle/>
          <a:p>
            <a:pPr marL="342900" indent="-342900">
              <a:buAutoNum type="alphaLcParenR"/>
            </a:pPr>
            <a:r>
              <a:rPr lang="de-DE" kern="50" dirty="0">
                <a:solidFill>
                  <a:srgbClr val="FF0000"/>
                </a:solidFill>
                <a:latin typeface="News Gothic MT" panose="020B0504020203020204" pitchFamily="34" charset="0"/>
                <a:ea typeface="SimSun" panose="02010600030101010101" pitchFamily="2" charset="-122"/>
              </a:rPr>
              <a:t>Für alle Menschen unabhängig vom</a:t>
            </a:r>
          </a:p>
          <a:p>
            <a:r>
              <a:rPr lang="de-DE" kern="50" dirty="0">
                <a:solidFill>
                  <a:srgbClr val="FF0000"/>
                </a:solidFill>
                <a:latin typeface="News Gothic MT" panose="020B0504020203020204" pitchFamily="34" charset="0"/>
                <a:ea typeface="SimSun" panose="02010600030101010101" pitchFamily="2" charset="-122"/>
              </a:rPr>
              <a:t> Geschlecht, Alter oder Aussehen.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1200329"/>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Für alle Menschen, deren Regierungen </a:t>
            </a:r>
          </a:p>
          <a:p>
            <a:r>
              <a:rPr lang="de-DE" kern="50" dirty="0">
                <a:latin typeface="News Gothic MT" panose="020B0504020203020204" pitchFamily="34" charset="0"/>
                <a:ea typeface="SimSun" panose="02010600030101010101" pitchFamily="2" charset="-122"/>
              </a:rPr>
              <a:t>die allgemeine Erklärung der </a:t>
            </a:r>
          </a:p>
          <a:p>
            <a:r>
              <a:rPr lang="de-DE" kern="50" dirty="0">
                <a:latin typeface="News Gothic MT" panose="020B0504020203020204" pitchFamily="34" charset="0"/>
                <a:ea typeface="SimSun" panose="02010600030101010101" pitchFamily="2" charset="-122"/>
              </a:rPr>
              <a:t>Menschenrechte unterzeichnet haben.</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875496"/>
            <a:ext cx="11449050"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Für alle Menschen ab 18 Jahren.</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5" name="Grafik 4">
            <a:extLst>
              <a:ext uri="{FF2B5EF4-FFF2-40B4-BE49-F238E27FC236}">
                <a16:creationId xmlns:a16="http://schemas.microsoft.com/office/drawing/2014/main" id="{11A3A707-6658-3FDB-F3E2-019B951D3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504" y="2210586"/>
            <a:ext cx="5646791" cy="3766366"/>
          </a:xfrm>
          <a:prstGeom prst="rect">
            <a:avLst/>
          </a:prstGeom>
        </p:spPr>
      </p:pic>
      <p:sp>
        <p:nvSpPr>
          <p:cNvPr id="10" name="Textfeld 9">
            <a:extLst>
              <a:ext uri="{FF2B5EF4-FFF2-40B4-BE49-F238E27FC236}">
                <a16:creationId xmlns:a16="http://schemas.microsoft.com/office/drawing/2014/main" id="{8693404C-CFA9-4AB9-FF19-DE407896AB8E}"/>
              </a:ext>
            </a:extLst>
          </p:cNvPr>
          <p:cNvSpPr txBox="1"/>
          <p:nvPr/>
        </p:nvSpPr>
        <p:spPr>
          <a:xfrm>
            <a:off x="5731538" y="5996914"/>
            <a:ext cx="6231636" cy="215444"/>
          </a:xfrm>
          <a:prstGeom prst="rect">
            <a:avLst/>
          </a:prstGeom>
          <a:noFill/>
        </p:spPr>
        <p:txBody>
          <a:bodyPr wrap="square">
            <a:spAutoFit/>
          </a:bodyPr>
          <a:lstStyle/>
          <a:p>
            <a:r>
              <a:rPr lang="pt-BR" sz="800" dirty="0"/>
              <a:t>Leonhard Lenz, CC0, via Wikimedia Commons</a:t>
            </a:r>
            <a:endParaRPr lang="de-DE" sz="800" dirty="0"/>
          </a:p>
        </p:txBody>
      </p:sp>
    </p:spTree>
    <p:extLst>
      <p:ext uri="{BB962C8B-B14F-4D97-AF65-F5344CB8AC3E}">
        <p14:creationId xmlns:p14="http://schemas.microsoft.com/office/powerpoint/2010/main" val="3554274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Bei schwerwiegenden Verbrechen gegen die Menschlichkeit kann es zu einem Prozess am Internationalen Strafgerichtshof (IStGH)</a:t>
            </a:r>
            <a:r>
              <a:rPr lang="de-DE" sz="2400" dirty="0">
                <a:latin typeface="News Gothic MT" panose="020B0504020203020204" pitchFamily="34" charset="0"/>
              </a:rPr>
              <a:t> </a:t>
            </a:r>
            <a:r>
              <a:rPr lang="de-DE" sz="2300" b="1" kern="50" cap="none" dirty="0">
                <a:solidFill>
                  <a:schemeClr val="bg1"/>
                </a:solidFill>
                <a:latin typeface="News Gothic MT" panose="020B0504020203020204" pitchFamily="34" charset="0"/>
                <a:ea typeface="SimSun" panose="02010600030101010101" pitchFamily="2" charset="-122"/>
              </a:rPr>
              <a:t>kommen. Welche Staaten haben den IStGH </a:t>
            </a:r>
            <a:r>
              <a:rPr lang="de-DE" sz="2300" b="1" u="sng" kern="50" cap="none" dirty="0">
                <a:solidFill>
                  <a:schemeClr val="bg1"/>
                </a:solidFill>
                <a:latin typeface="News Gothic MT" panose="020B0504020203020204" pitchFamily="34" charset="0"/>
                <a:ea typeface="SimSun" panose="02010600030101010101" pitchFamily="2" charset="-122"/>
              </a:rPr>
              <a:t>nicht</a:t>
            </a:r>
            <a:r>
              <a:rPr lang="de-DE" sz="2300" b="1" kern="50" cap="none" dirty="0">
                <a:solidFill>
                  <a:schemeClr val="bg1"/>
                </a:solidFill>
                <a:latin typeface="News Gothic MT" panose="020B0504020203020204" pitchFamily="34" charset="0"/>
                <a:ea typeface="SimSun" panose="02010600030101010101" pitchFamily="2" charset="-122"/>
              </a:rPr>
              <a:t> anerkannt?</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Thailand, Deutschland und Chile</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USA, China und Russland</a:t>
            </a:r>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366907"/>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Frankreich, Südafrika und Ägypten</a:t>
            </a:r>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 name="Textfeld 3">
            <a:extLst>
              <a:ext uri="{FF2B5EF4-FFF2-40B4-BE49-F238E27FC236}">
                <a16:creationId xmlns:a16="http://schemas.microsoft.com/office/drawing/2014/main" id="{FDB70E4E-3059-DAD2-35D1-41525F6272A6}"/>
              </a:ext>
            </a:extLst>
          </p:cNvPr>
          <p:cNvSpPr txBox="1"/>
          <p:nvPr/>
        </p:nvSpPr>
        <p:spPr>
          <a:xfrm>
            <a:off x="6533657" y="5625327"/>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pic>
        <p:nvPicPr>
          <p:cNvPr id="9" name="Grafik 8" descr="Ein Bild, das Text, draußen, Schild enthält.&#10;&#10;Automatisch generierte Beschreibung">
            <a:extLst>
              <a:ext uri="{FF2B5EF4-FFF2-40B4-BE49-F238E27FC236}">
                <a16:creationId xmlns:a16="http://schemas.microsoft.com/office/drawing/2014/main" id="{456C575C-D5E1-E932-FDA0-5FF30D084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536" y="1936431"/>
            <a:ext cx="3595128" cy="3595128"/>
          </a:xfrm>
          <a:prstGeom prst="rect">
            <a:avLst/>
          </a:prstGeom>
        </p:spPr>
      </p:pic>
    </p:spTree>
    <p:extLst>
      <p:ext uri="{BB962C8B-B14F-4D97-AF65-F5344CB8AC3E}">
        <p14:creationId xmlns:p14="http://schemas.microsoft.com/office/powerpoint/2010/main" val="87752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theme/theme1.xml><?xml version="1.0" encoding="utf-8"?>
<a:theme xmlns:a="http://schemas.openxmlformats.org/drawingml/2006/main" name="1_Office">
  <a:themeElements>
    <a:clrScheme name="ToleranzRäume">
      <a:dk1>
        <a:srgbClr val="000000"/>
      </a:dk1>
      <a:lt1>
        <a:srgbClr val="FFFFFF"/>
      </a:lt1>
      <a:dk2>
        <a:srgbClr val="767776"/>
      </a:dk2>
      <a:lt2>
        <a:srgbClr val="E7E6E6"/>
      </a:lt2>
      <a:accent1>
        <a:srgbClr val="4F7CB1"/>
      </a:accent1>
      <a:accent2>
        <a:srgbClr val="555685"/>
      </a:accent2>
      <a:accent3>
        <a:srgbClr val="DF5555"/>
      </a:accent3>
      <a:accent4>
        <a:srgbClr val="E5713E"/>
      </a:accent4>
      <a:accent5>
        <a:srgbClr val="F3B463"/>
      </a:accent5>
      <a:accent6>
        <a:srgbClr val="57B9A3"/>
      </a:accent6>
      <a:hlink>
        <a:srgbClr val="57B9A3"/>
      </a:hlink>
      <a:folHlink>
        <a:srgbClr val="4F7CB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32ab58-9adb-48ae-8612-b883f81be93a">
      <Terms xmlns="http://schemas.microsoft.com/office/infopath/2007/PartnerControls"/>
    </lcf76f155ced4ddcb4097134ff3c332f>
    <TaxCatchAll xmlns="ca30a400-2da2-4f73-80a0-f351bad52d9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8EA3DB7B0B2CB044B459BF9513DAACBF" ma:contentTypeVersion="17" ma:contentTypeDescription="Ein neues Dokument erstellen." ma:contentTypeScope="" ma:versionID="8865d1b447bcc91ea0147319572c1962">
  <xsd:schema xmlns:xsd="http://www.w3.org/2001/XMLSchema" xmlns:xs="http://www.w3.org/2001/XMLSchema" xmlns:p="http://schemas.microsoft.com/office/2006/metadata/properties" xmlns:ns2="1432ab58-9adb-48ae-8612-b883f81be93a" xmlns:ns3="ca30a400-2da2-4f73-80a0-f351bad52d92" targetNamespace="http://schemas.microsoft.com/office/2006/metadata/properties" ma:root="true" ma:fieldsID="5dee5afe1b476fd1a0220ba1109f9a1c" ns2:_="" ns3:_="">
    <xsd:import namespace="1432ab58-9adb-48ae-8612-b883f81be93a"/>
    <xsd:import namespace="ca30a400-2da2-4f73-80a0-f351bad52d9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32ab58-9adb-48ae-8612-b883f81be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Bildmarkierungen" ma:readOnly="false" ma:fieldId="{5cf76f15-5ced-4ddc-b409-7134ff3c332f}" ma:taxonomyMulti="true" ma:sspId="cc9eec2e-ebbc-4d8e-82de-473616ba776a"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a30a400-2da2-4f73-80a0-f351bad52d92" elementFormDefault="qualified">
    <xsd:import namespace="http://schemas.microsoft.com/office/2006/documentManagement/types"/>
    <xsd:import namespace="http://schemas.microsoft.com/office/infopath/2007/PartnerControls"/>
    <xsd:element name="SharedWithUsers" ma:index="1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internalName="SharedWithDetails" ma:readOnly="true">
      <xsd:simpleType>
        <xsd:restriction base="dms:Note">
          <xsd:maxLength value="255"/>
        </xsd:restriction>
      </xsd:simpleType>
    </xsd:element>
    <xsd:element name="TaxCatchAll" ma:index="16" nillable="true" ma:displayName="Taxonomy Catch All Column" ma:hidden="true" ma:list="{1ca6c3d6-ea0f-4b3d-aa90-a29b18b265bb}" ma:internalName="TaxCatchAll" ma:showField="CatchAllData" ma:web="ca30a400-2da2-4f73-80a0-f351bad52d9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A5468C-C8CE-4221-970A-08DC48B578DD}">
  <ds:schemaRefs>
    <ds:schemaRef ds:uri="http://purl.org/dc/dcmitype/"/>
    <ds:schemaRef ds:uri="http://schemas.microsoft.com/office/infopath/2007/PartnerControls"/>
    <ds:schemaRef ds:uri="http://purl.org/dc/elements/1.1/"/>
    <ds:schemaRef ds:uri="7aaded5a-02a0-4f03-9046-1053c175d90f"/>
    <ds:schemaRef ds:uri="http://schemas.microsoft.com/office/2006/metadata/properties"/>
    <ds:schemaRef ds:uri="http://purl.org/dc/terms/"/>
    <ds:schemaRef ds:uri="http://schemas.microsoft.com/office/2006/documentManagement/types"/>
    <ds:schemaRef ds:uri="http://schemas.openxmlformats.org/package/2006/metadata/core-properties"/>
    <ds:schemaRef ds:uri="2ecfe2dd-4410-44de-acfc-8f24e421a410"/>
    <ds:schemaRef ds:uri="http://www.w3.org/XML/1998/namespace"/>
    <ds:schemaRef ds:uri="1432ab58-9adb-48ae-8612-b883f81be93a"/>
    <ds:schemaRef ds:uri="ca30a400-2da2-4f73-80a0-f351bad52d92"/>
  </ds:schemaRefs>
</ds:datastoreItem>
</file>

<file path=customXml/itemProps2.xml><?xml version="1.0" encoding="utf-8"?>
<ds:datastoreItem xmlns:ds="http://schemas.openxmlformats.org/officeDocument/2006/customXml" ds:itemID="{35CF4310-A72E-48DD-822E-1A1F0B29409A}">
  <ds:schemaRefs>
    <ds:schemaRef ds:uri="http://schemas.microsoft.com/sharepoint/v3/contenttype/forms"/>
  </ds:schemaRefs>
</ds:datastoreItem>
</file>

<file path=customXml/itemProps3.xml><?xml version="1.0" encoding="utf-8"?>
<ds:datastoreItem xmlns:ds="http://schemas.openxmlformats.org/officeDocument/2006/customXml" ds:itemID="{3B2C9D0B-E8D4-4AC4-AB57-9AD4CA23403F}"/>
</file>

<file path=docProps/app.xml><?xml version="1.0" encoding="utf-8"?>
<Properties xmlns="http://schemas.openxmlformats.org/officeDocument/2006/extended-properties" xmlns:vt="http://schemas.openxmlformats.org/officeDocument/2006/docPropsVTypes">
  <TotalTime>0</TotalTime>
  <Words>2022</Words>
  <Application>Microsoft Office PowerPoint</Application>
  <PresentationFormat>Breitbild</PresentationFormat>
  <Paragraphs>217</Paragraphs>
  <Slides>30</Slides>
  <Notes>11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30</vt:i4>
      </vt:variant>
    </vt:vector>
  </HeadingPairs>
  <TitlesOfParts>
    <vt:vector size="36" baseType="lpstr">
      <vt:lpstr>Arial</vt:lpstr>
      <vt:lpstr>Arial Black</vt:lpstr>
      <vt:lpstr>Calibri</vt:lpstr>
      <vt:lpstr>Google Sans</vt:lpstr>
      <vt:lpstr>News Gothic MT</vt:lpstr>
      <vt:lpstr>1_Office</vt:lpstr>
      <vt:lpstr>Quiz Toleranz, Zusammenleben &amp; Zukunft  </vt:lpstr>
      <vt:lpstr> Ist euch der Begriff Menschenrechte schon einmal begegnet?</vt:lpstr>
      <vt:lpstr>Wie lautet der erste Artikel der Allgemeinen Erklärung der Menschenrechte der Vereinten Nationen?</vt:lpstr>
      <vt:lpstr>Hintergrund</vt:lpstr>
      <vt:lpstr>Wie lautet der erste Artikel der Allgemeinen Erklärung der Menschenrechte der Vereinten Nationen?</vt:lpstr>
      <vt:lpstr>Für welche Menschen gelten die Menschenrechte?</vt:lpstr>
      <vt:lpstr>Hintergrund</vt:lpstr>
      <vt:lpstr>Für welche Menschen gelten die Menschenrechte?</vt:lpstr>
      <vt:lpstr>Bei schwerwiegenden Verbrechen gegen die Menschlichkeit kann es zu einem Prozess am Internationalen Strafgerichtshof (IStGH) kommen. Welche Staaten haben den IStGH nicht anerkannt?</vt:lpstr>
      <vt:lpstr>Hintergrund</vt:lpstr>
      <vt:lpstr>Bei Verbrechen, die die Menschenrechte verletzen,  kann es zu einem Prozess am Internationalen Strafgerichtshof kommen. Welche Staaten haben den Internationalen Strafgerichtshof nicht anerkannt?</vt:lpstr>
      <vt:lpstr> Kinder brauchen besonderen Schutz.   Weißt du wie viele Kinderrechte es gibt?</vt:lpstr>
      <vt:lpstr>Hintergrund   </vt:lpstr>
      <vt:lpstr>Welches der hier aufgezählten Rechte ist kein Kinderrecht der UN-Kinderrechtskonvention?</vt:lpstr>
      <vt:lpstr>PowerPoint-Präsentation</vt:lpstr>
      <vt:lpstr>Hintergrund</vt:lpstr>
      <vt:lpstr>Hintergrund</vt:lpstr>
      <vt:lpstr>Welches der hier aufgezählten Rechte ist kein Kinderrecht der UN-Kinderrechtskonvention?</vt:lpstr>
      <vt:lpstr>Malala Yousafzai ist eine Kinderrechtsaktivistin. Welchen Preis gewann sie, als jüngste Preisträgerin überhaupt, für ihr Engagement für die Bildung von Mädchen?  </vt:lpstr>
      <vt:lpstr>PowerPoint-Präsentation</vt:lpstr>
      <vt:lpstr>Malala Yousafzai ist eine Kinderrechtsaktivistin. Welchen Preis gewann sie, als jüngste Preisträgerin überhaupt, für ihr Engagement für die Bildung von Mädchen?  </vt:lpstr>
      <vt:lpstr>Das Recht auf Teilhabe ist ein Kinder- und Menschenrecht:  Welche Arten der Teilhabe an der Gesellschaft fallen dir ein?  </vt:lpstr>
      <vt:lpstr>Menschen, die nicht die deutsche Staatsangehörigkeit haben, aber in Deutschland leben, dürfen in der Regel nicht in Deutschland wählen. Wie viele Menschen durften aus diesem Grund an der letzten Bundestagswahl nicht teilnehmen?</vt:lpstr>
      <vt:lpstr>PowerPoint-Präsentation</vt:lpstr>
      <vt:lpstr>Menschen, die nicht die deutsche Staatsbürgerschaft haben, aber in Deutschland leben, dürfen in der Regel nicht wählen. Wiele Menschen durften aus diesem Grund an der letzten Bundestagswahl nicht teilnehmen?</vt:lpstr>
      <vt:lpstr>Auch Engagement in Vereinen oder Initiativen ist eine Teilhabe-Möglichkeit. Die Bewegung Fridays For Future setzt sich weltweit für Klimaschutz ein. Mit welcher Form des Protests wurde Fridays for Future bekannt?  </vt:lpstr>
      <vt:lpstr>PowerPoint-Präsentation</vt:lpstr>
      <vt:lpstr>Auch Engagement in Vereinen oder Initiativen ist Teil von Teilhabe. Die Bewegung Fridays For Future setzt sich weltweit für Klimaschutz ein. Mit welcher Form des Protests wurde Fridays for Future bekannt?  </vt:lpstr>
      <vt:lpstr>Warst du schonmal bei einer Demonstration? </vt:lpstr>
      <vt:lpstr>Das war`s! Quiz Toleranz, Zusammenleben &amp; Zukunft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Toleranz Quiz</dc:title>
  <dc:creator>Sophie Henkenherm</dc:creator>
  <cp:lastModifiedBy>Sophie Henkenherm</cp:lastModifiedBy>
  <cp:revision>68</cp:revision>
  <dcterms:created xsi:type="dcterms:W3CDTF">2023-01-17T11:21:07Z</dcterms:created>
  <dcterms:modified xsi:type="dcterms:W3CDTF">2023-12-05T12:01:08Z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0x0101008EA3DB7B0B2CB044B459BF9513DAACBF</vt:lpwstr>
  </property>
</Properties>
</file>